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72" r:id="rId6"/>
    <p:sldId id="269" r:id="rId7"/>
    <p:sldId id="258" r:id="rId8"/>
    <p:sldId id="266" r:id="rId9"/>
    <p:sldId id="274" r:id="rId10"/>
    <p:sldId id="267" r:id="rId11"/>
    <p:sldId id="271" r:id="rId12"/>
    <p:sldId id="275" r:id="rId13"/>
    <p:sldId id="276" r:id="rId14"/>
    <p:sldId id="278" r:id="rId15"/>
    <p:sldId id="279" r:id="rId16"/>
    <p:sldId id="312" r:id="rId17"/>
    <p:sldId id="277" r:id="rId18"/>
    <p:sldId id="280" r:id="rId19"/>
    <p:sldId id="282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306" r:id="rId42"/>
    <p:sldId id="308" r:id="rId43"/>
    <p:sldId id="309" r:id="rId44"/>
    <p:sldId id="307" r:id="rId45"/>
    <p:sldId id="310" r:id="rId46"/>
    <p:sldId id="31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76A"/>
    <a:srgbClr val="1B3D9E"/>
    <a:srgbClr val="4472C4"/>
    <a:srgbClr val="0D615C"/>
    <a:srgbClr val="32BFA0"/>
    <a:srgbClr val="E7515C"/>
    <a:srgbClr val="18315A"/>
    <a:srgbClr val="A6A6A6"/>
    <a:srgbClr val="D2E17A"/>
    <a:srgbClr val="257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74D51-4AFF-4579-AF8F-4B0E5E2D3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9828EC-B304-4500-9040-40D9541A0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91E1C-4416-4CD5-90D5-6DA51900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96E05-A532-4F5E-A379-EEB39630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09D53-5F61-494B-9F06-C1CA79D0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2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333DA-D81F-4B71-BF2E-3A0C76AA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6D9646-05C2-4E19-995A-99289A13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787E3-9EAE-41C9-B58B-541F773A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2F923E-4A69-4899-9991-397F9FCA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B5F32-D8D5-4D9E-B1B0-D54CA57A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9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466513-AFC8-49C0-BBDA-30FD32637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7903D6-585F-417A-86A7-C5C05D1C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8F13C-2633-4898-A481-12D5CACF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67D38-E251-4DB6-8DE4-53A51EAC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D36BC-79D6-477A-A53B-B45F2759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3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E37A-B3C2-4AF3-9CDA-88A26507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CFDD6-8D32-4202-AA05-FD1DAC1AB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D798ED-64D2-4E5F-8636-EB77FA09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094AE-BACD-4B7B-A3D1-53139EB8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60F08-C88C-4CBB-A043-98D6427C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7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4DDD1-AB11-4539-9A2A-A422B852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FFD20-86FE-4D1C-995F-6808FF6DD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64D25-9F56-4801-AC2E-A8FC219F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9868E-D144-4116-9B9B-9A79D46E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7C65D-07A3-4B92-8FFA-47DCCE1D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73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3C315-A230-4B74-AA80-3CE476A8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97C48-C1DC-4D58-8769-80ADD5C8A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6C9E83-2BF1-43FF-B4F7-B8270389A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B2B1E-813B-4F1E-A695-CEF36A1F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E1658-60A9-44B1-B3FC-977F7FC4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C88B91-AF6B-42CB-B70A-AD69B47E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4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57E3-BB3B-4CF4-93B3-D0FD76D6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875DC-CF05-4891-893A-B1D1A3F0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B3083F-A35F-4136-AF24-13A358330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859B61-60FB-4D7A-B300-AF8DB7BEE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7C5BDD-27FB-41CB-AAC1-AA3E2EEC1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EA306E-A9A9-488C-8AFD-7BF63969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E0EFE8-F5BC-46CA-A830-47C994BF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25FE1-7B4E-4752-9BC1-0D1AE1F8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4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01622-AA43-4B9B-B473-2C4CD958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B69FC-C208-4FEA-A1E4-FD4210A6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D1B502-7BDE-4601-ABD4-1BEAA1D0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F06CDD-BAFA-4B70-86EA-03BD0112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4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7DAF2-117E-41F9-8F71-52BDCBA5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9DBF8C-FA39-406C-8474-C60DEF8E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975E0-F09A-4151-9F41-CA4D5320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5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B060B-7A50-41F5-B42A-A2C42C80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F72A7-A648-4FDD-AFE9-AC763345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0B10F-A9F8-423F-B64A-8E0BA749A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898078-9D7A-4E0C-8482-4A1D7F72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6FCF7-5B3F-476E-ADC6-2FF6EE9C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2BE010-7009-4498-BF2F-F0E377B1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BB550-825E-462D-AD9E-7F6EF8D3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75DF91-D62A-42D4-BDC0-BC656CACF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78C8B4-CF18-453F-B99E-15F173187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E67CB2-B4BA-4D41-A554-58E8F013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50CC1-DB85-4B94-85ED-88B3FB57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FCA9B-28AB-4D20-A6A5-57C62CAD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9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11DC7-2B3C-4501-A381-4FF3A202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750E0-6FF5-4D80-B60B-08A34F4B4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32204-177A-4DFB-8FB1-4C6BC7281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915DA-9F17-4CA1-ABC7-B5E2FDEA741C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B14A8-6F42-437C-AD2C-C7CE744F8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5F559-3915-4821-95D1-62CA0A300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02E9-B999-42FE-B398-75CD05F95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8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1010EC1-22A9-4387-B88E-FDEEF616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711" y="0"/>
            <a:ext cx="1028957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4CCEDD-5D4B-4EDF-ABAC-CD4B1510C08B}"/>
              </a:ext>
            </a:extLst>
          </p:cNvPr>
          <p:cNvSpPr/>
          <p:nvPr/>
        </p:nvSpPr>
        <p:spPr>
          <a:xfrm>
            <a:off x="1677797" y="4124329"/>
            <a:ext cx="10514201" cy="10976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00F46-943E-4A38-BEA6-E9117AFF2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897" y="4149708"/>
            <a:ext cx="9144000" cy="934543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서울시 어린이 환경 지수 순위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0AB9F-8BD4-4EF8-8987-26B73A0CF59B}"/>
              </a:ext>
            </a:extLst>
          </p:cNvPr>
          <p:cNvSpPr txBox="1"/>
          <p:nvPr/>
        </p:nvSpPr>
        <p:spPr>
          <a:xfrm>
            <a:off x="7946517" y="3837327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5989A-D45D-4861-B4FA-4394AFDAC24E}"/>
              </a:ext>
            </a:extLst>
          </p:cNvPr>
          <p:cNvSpPr txBox="1"/>
          <p:nvPr/>
        </p:nvSpPr>
        <p:spPr>
          <a:xfrm>
            <a:off x="8887480" y="5359671"/>
            <a:ext cx="192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주지윤</a:t>
            </a:r>
            <a:r>
              <a:rPr lang="en-US" altLang="ko-KR" sz="20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박지훈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31A8AA-0F44-499B-8BFF-801294A308D2}"/>
              </a:ext>
            </a:extLst>
          </p:cNvPr>
          <p:cNvCxnSpPr>
            <a:cxnSpLocks/>
          </p:cNvCxnSpPr>
          <p:nvPr/>
        </p:nvCxnSpPr>
        <p:spPr>
          <a:xfrm>
            <a:off x="1677797" y="5221961"/>
            <a:ext cx="10514203" cy="0"/>
          </a:xfrm>
          <a:prstGeom prst="line">
            <a:avLst/>
          </a:prstGeom>
          <a:ln w="76200">
            <a:solidFill>
              <a:srgbClr val="257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10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CE34ACD-9E72-4CA2-B410-6D381E853692}"/>
              </a:ext>
            </a:extLst>
          </p:cNvPr>
          <p:cNvSpPr/>
          <p:nvPr/>
        </p:nvSpPr>
        <p:spPr>
          <a:xfrm>
            <a:off x="5127998" y="2473149"/>
            <a:ext cx="2838582" cy="4110851"/>
          </a:xfrm>
          <a:prstGeom prst="roundRect">
            <a:avLst>
              <a:gd name="adj" fmla="val 4164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21FE8373-CC33-431C-B919-2F5DA0B091D1}"/>
              </a:ext>
            </a:extLst>
          </p:cNvPr>
          <p:cNvSpPr/>
          <p:nvPr/>
        </p:nvSpPr>
        <p:spPr>
          <a:xfrm>
            <a:off x="5160564" y="2494900"/>
            <a:ext cx="2789539" cy="364949"/>
          </a:xfrm>
          <a:custGeom>
            <a:avLst/>
            <a:gdLst>
              <a:gd name="connsiteX0" fmla="*/ 98380 w 3178179"/>
              <a:gd name="connsiteY0" fmla="*/ 0 h 364949"/>
              <a:gd name="connsiteX1" fmla="*/ 3079800 w 3178179"/>
              <a:gd name="connsiteY1" fmla="*/ 0 h 364949"/>
              <a:gd name="connsiteX2" fmla="*/ 3178179 w 3178179"/>
              <a:gd name="connsiteY2" fmla="*/ 98379 h 364949"/>
              <a:gd name="connsiteX3" fmla="*/ 3178179 w 3178179"/>
              <a:gd name="connsiteY3" fmla="*/ 187191 h 364949"/>
              <a:gd name="connsiteX4" fmla="*/ 3177291 w 3178179"/>
              <a:gd name="connsiteY4" fmla="*/ 191589 h 364949"/>
              <a:gd name="connsiteX5" fmla="*/ 3178177 w 3178179"/>
              <a:gd name="connsiteY5" fmla="*/ 191589 h 364949"/>
              <a:gd name="connsiteX6" fmla="*/ 3178177 w 3178179"/>
              <a:gd name="connsiteY6" fmla="*/ 364949 h 364949"/>
              <a:gd name="connsiteX7" fmla="*/ 0 w 3178179"/>
              <a:gd name="connsiteY7" fmla="*/ 364949 h 364949"/>
              <a:gd name="connsiteX8" fmla="*/ 0 w 3178179"/>
              <a:gd name="connsiteY8" fmla="*/ 191589 h 364949"/>
              <a:gd name="connsiteX9" fmla="*/ 889 w 3178179"/>
              <a:gd name="connsiteY9" fmla="*/ 191589 h 364949"/>
              <a:gd name="connsiteX10" fmla="*/ 1 w 3178179"/>
              <a:gd name="connsiteY10" fmla="*/ 187191 h 364949"/>
              <a:gd name="connsiteX11" fmla="*/ 1 w 3178179"/>
              <a:gd name="connsiteY11" fmla="*/ 98379 h 364949"/>
              <a:gd name="connsiteX12" fmla="*/ 98380 w 3178179"/>
              <a:gd name="connsiteY12" fmla="*/ 0 h 36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78179" h="364949">
                <a:moveTo>
                  <a:pt x="98380" y="0"/>
                </a:moveTo>
                <a:lnTo>
                  <a:pt x="3079800" y="0"/>
                </a:lnTo>
                <a:cubicBezTo>
                  <a:pt x="3134133" y="0"/>
                  <a:pt x="3178179" y="44046"/>
                  <a:pt x="3178179" y="98379"/>
                </a:cubicBezTo>
                <a:lnTo>
                  <a:pt x="3178179" y="187191"/>
                </a:lnTo>
                <a:lnTo>
                  <a:pt x="3177291" y="191589"/>
                </a:lnTo>
                <a:lnTo>
                  <a:pt x="3178177" y="191589"/>
                </a:lnTo>
                <a:lnTo>
                  <a:pt x="3178177" y="364949"/>
                </a:lnTo>
                <a:lnTo>
                  <a:pt x="0" y="364949"/>
                </a:lnTo>
                <a:lnTo>
                  <a:pt x="0" y="191589"/>
                </a:lnTo>
                <a:lnTo>
                  <a:pt x="889" y="191589"/>
                </a:lnTo>
                <a:lnTo>
                  <a:pt x="1" y="187191"/>
                </a:lnTo>
                <a:lnTo>
                  <a:pt x="1" y="98379"/>
                </a:lnTo>
                <a:cubicBezTo>
                  <a:pt x="1" y="44046"/>
                  <a:pt x="44047" y="0"/>
                  <a:pt x="9838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3E19CA-BB71-4489-942D-A89D41CD541E}"/>
              </a:ext>
            </a:extLst>
          </p:cNvPr>
          <p:cNvSpPr/>
          <p:nvPr/>
        </p:nvSpPr>
        <p:spPr>
          <a:xfrm>
            <a:off x="630290" y="2480423"/>
            <a:ext cx="1844317" cy="4110851"/>
          </a:xfrm>
          <a:prstGeom prst="roundRect">
            <a:avLst>
              <a:gd name="adj" fmla="val 833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A9EB1-D28F-4969-A95B-5D8A5D2040F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7DABFD-0F23-46E6-BB0B-97994AAD20BA}"/>
              </a:ext>
            </a:extLst>
          </p:cNvPr>
          <p:cNvSpPr txBox="1"/>
          <p:nvPr/>
        </p:nvSpPr>
        <p:spPr>
          <a:xfrm>
            <a:off x="5288822" y="2489948"/>
            <a:ext cx="219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및 시각화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397701-CB42-40B4-BAF6-04638948A184}"/>
              </a:ext>
            </a:extLst>
          </p:cNvPr>
          <p:cNvSpPr txBox="1"/>
          <p:nvPr/>
        </p:nvSpPr>
        <p:spPr>
          <a:xfrm>
            <a:off x="733425" y="1904970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프로세스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939ACD-F737-4934-B5E4-6679230B47F5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146685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B7C632-0344-4B81-9966-B5A0AF1859C9}"/>
              </a:ext>
            </a:extLst>
          </p:cNvPr>
          <p:cNvSpPr txBox="1"/>
          <p:nvPr/>
        </p:nvSpPr>
        <p:spPr>
          <a:xfrm>
            <a:off x="5461192" y="3026028"/>
            <a:ext cx="1547218" cy="49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 상관 계수</a:t>
            </a:r>
            <a:endParaRPr lang="en-US" altLang="ko-KR" sz="2000" dirty="0">
              <a:solidFill>
                <a:schemeClr val="accent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FAD95CB1-21CF-47C3-8E61-27AC5A101564}"/>
              </a:ext>
            </a:extLst>
          </p:cNvPr>
          <p:cNvSpPr/>
          <p:nvPr/>
        </p:nvSpPr>
        <p:spPr>
          <a:xfrm>
            <a:off x="655907" y="2488435"/>
            <a:ext cx="1793081" cy="358283"/>
          </a:xfrm>
          <a:custGeom>
            <a:avLst/>
            <a:gdLst>
              <a:gd name="connsiteX0" fmla="*/ 146138 w 1793081"/>
              <a:gd name="connsiteY0" fmla="*/ 0 h 448973"/>
              <a:gd name="connsiteX1" fmla="*/ 1646943 w 1793081"/>
              <a:gd name="connsiteY1" fmla="*/ 0 h 448973"/>
              <a:gd name="connsiteX2" fmla="*/ 1793081 w 1793081"/>
              <a:gd name="connsiteY2" fmla="*/ 146138 h 448973"/>
              <a:gd name="connsiteX3" fmla="*/ 1793081 w 1793081"/>
              <a:gd name="connsiteY3" fmla="*/ 228852 h 448973"/>
              <a:gd name="connsiteX4" fmla="*/ 1793081 w 1793081"/>
              <a:gd name="connsiteY4" fmla="*/ 302042 h 448973"/>
              <a:gd name="connsiteX5" fmla="*/ 1793081 w 1793081"/>
              <a:gd name="connsiteY5" fmla="*/ 448973 h 448973"/>
              <a:gd name="connsiteX6" fmla="*/ 0 w 1793081"/>
              <a:gd name="connsiteY6" fmla="*/ 448973 h 448973"/>
              <a:gd name="connsiteX7" fmla="*/ 0 w 1793081"/>
              <a:gd name="connsiteY7" fmla="*/ 302042 h 448973"/>
              <a:gd name="connsiteX8" fmla="*/ 0 w 1793081"/>
              <a:gd name="connsiteY8" fmla="*/ 228852 h 448973"/>
              <a:gd name="connsiteX9" fmla="*/ 0 w 1793081"/>
              <a:gd name="connsiteY9" fmla="*/ 146138 h 448973"/>
              <a:gd name="connsiteX10" fmla="*/ 146138 w 1793081"/>
              <a:gd name="connsiteY10" fmla="*/ 0 h 44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3081" h="448973">
                <a:moveTo>
                  <a:pt x="146138" y="0"/>
                </a:moveTo>
                <a:lnTo>
                  <a:pt x="1646943" y="0"/>
                </a:lnTo>
                <a:cubicBezTo>
                  <a:pt x="1727653" y="0"/>
                  <a:pt x="1793081" y="65428"/>
                  <a:pt x="1793081" y="146138"/>
                </a:cubicBezTo>
                <a:lnTo>
                  <a:pt x="1793081" y="228852"/>
                </a:lnTo>
                <a:lnTo>
                  <a:pt x="1793081" y="302042"/>
                </a:lnTo>
                <a:lnTo>
                  <a:pt x="1793081" y="448973"/>
                </a:lnTo>
                <a:lnTo>
                  <a:pt x="0" y="448973"/>
                </a:lnTo>
                <a:lnTo>
                  <a:pt x="0" y="302042"/>
                </a:lnTo>
                <a:lnTo>
                  <a:pt x="0" y="228852"/>
                </a:lnTo>
                <a:lnTo>
                  <a:pt x="0" y="146138"/>
                </a:lnTo>
                <a:cubicBezTo>
                  <a:pt x="0" y="65428"/>
                  <a:pt x="65428" y="0"/>
                  <a:pt x="14613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23495-91DD-4E6F-8188-9ECF3A358BE6}"/>
              </a:ext>
            </a:extLst>
          </p:cNvPr>
          <p:cNvSpPr txBox="1"/>
          <p:nvPr/>
        </p:nvSpPr>
        <p:spPr>
          <a:xfrm>
            <a:off x="944010" y="249211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수집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88F57B0-3521-4D11-9539-8FE0C9FEB946}"/>
              </a:ext>
            </a:extLst>
          </p:cNvPr>
          <p:cNvSpPr/>
          <p:nvPr/>
        </p:nvSpPr>
        <p:spPr>
          <a:xfrm>
            <a:off x="2792465" y="2480423"/>
            <a:ext cx="1844317" cy="4110851"/>
          </a:xfrm>
          <a:prstGeom prst="roundRect">
            <a:avLst>
              <a:gd name="adj" fmla="val 8335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524AAD04-A79A-4F78-BFC5-8EC7C0A058F9}"/>
              </a:ext>
            </a:extLst>
          </p:cNvPr>
          <p:cNvSpPr/>
          <p:nvPr/>
        </p:nvSpPr>
        <p:spPr>
          <a:xfrm>
            <a:off x="2818082" y="2488435"/>
            <a:ext cx="1793081" cy="358283"/>
          </a:xfrm>
          <a:custGeom>
            <a:avLst/>
            <a:gdLst>
              <a:gd name="connsiteX0" fmla="*/ 146138 w 1793081"/>
              <a:gd name="connsiteY0" fmla="*/ 0 h 448973"/>
              <a:gd name="connsiteX1" fmla="*/ 1646943 w 1793081"/>
              <a:gd name="connsiteY1" fmla="*/ 0 h 448973"/>
              <a:gd name="connsiteX2" fmla="*/ 1793081 w 1793081"/>
              <a:gd name="connsiteY2" fmla="*/ 146138 h 448973"/>
              <a:gd name="connsiteX3" fmla="*/ 1793081 w 1793081"/>
              <a:gd name="connsiteY3" fmla="*/ 228852 h 448973"/>
              <a:gd name="connsiteX4" fmla="*/ 1793081 w 1793081"/>
              <a:gd name="connsiteY4" fmla="*/ 302042 h 448973"/>
              <a:gd name="connsiteX5" fmla="*/ 1793081 w 1793081"/>
              <a:gd name="connsiteY5" fmla="*/ 448973 h 448973"/>
              <a:gd name="connsiteX6" fmla="*/ 0 w 1793081"/>
              <a:gd name="connsiteY6" fmla="*/ 448973 h 448973"/>
              <a:gd name="connsiteX7" fmla="*/ 0 w 1793081"/>
              <a:gd name="connsiteY7" fmla="*/ 302042 h 448973"/>
              <a:gd name="connsiteX8" fmla="*/ 0 w 1793081"/>
              <a:gd name="connsiteY8" fmla="*/ 228852 h 448973"/>
              <a:gd name="connsiteX9" fmla="*/ 0 w 1793081"/>
              <a:gd name="connsiteY9" fmla="*/ 146138 h 448973"/>
              <a:gd name="connsiteX10" fmla="*/ 146138 w 1793081"/>
              <a:gd name="connsiteY10" fmla="*/ 0 h 44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3081" h="448973">
                <a:moveTo>
                  <a:pt x="146138" y="0"/>
                </a:moveTo>
                <a:lnTo>
                  <a:pt x="1646943" y="0"/>
                </a:lnTo>
                <a:cubicBezTo>
                  <a:pt x="1727653" y="0"/>
                  <a:pt x="1793081" y="65428"/>
                  <a:pt x="1793081" y="146138"/>
                </a:cubicBezTo>
                <a:lnTo>
                  <a:pt x="1793081" y="228852"/>
                </a:lnTo>
                <a:lnTo>
                  <a:pt x="1793081" y="302042"/>
                </a:lnTo>
                <a:lnTo>
                  <a:pt x="1793081" y="448973"/>
                </a:lnTo>
                <a:lnTo>
                  <a:pt x="0" y="448973"/>
                </a:lnTo>
                <a:lnTo>
                  <a:pt x="0" y="302042"/>
                </a:lnTo>
                <a:lnTo>
                  <a:pt x="0" y="228852"/>
                </a:lnTo>
                <a:lnTo>
                  <a:pt x="0" y="146138"/>
                </a:lnTo>
                <a:cubicBezTo>
                  <a:pt x="0" y="65428"/>
                  <a:pt x="65428" y="0"/>
                  <a:pt x="14613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EA4C0B-D8A6-48B8-B0EA-F965A72A2AF5}"/>
              </a:ext>
            </a:extLst>
          </p:cNvPr>
          <p:cNvSpPr txBox="1"/>
          <p:nvPr/>
        </p:nvSpPr>
        <p:spPr>
          <a:xfrm>
            <a:off x="3010935" y="2492115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3C69B5-2E05-4F8F-BF47-B52D72EA2E75}"/>
              </a:ext>
            </a:extLst>
          </p:cNvPr>
          <p:cNvSpPr/>
          <p:nvPr/>
        </p:nvSpPr>
        <p:spPr>
          <a:xfrm>
            <a:off x="2502694" y="4226285"/>
            <a:ext cx="256381" cy="6191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1B3CED-DB2C-4C4E-ACE9-F195B9A3E121}"/>
              </a:ext>
            </a:extLst>
          </p:cNvPr>
          <p:cNvSpPr/>
          <p:nvPr/>
        </p:nvSpPr>
        <p:spPr>
          <a:xfrm>
            <a:off x="4664870" y="4226285"/>
            <a:ext cx="426243" cy="6191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9582D7-205C-4E16-A126-08BC93BB4CDB}"/>
              </a:ext>
            </a:extLst>
          </p:cNvPr>
          <p:cNvSpPr/>
          <p:nvPr/>
        </p:nvSpPr>
        <p:spPr>
          <a:xfrm>
            <a:off x="7999750" y="4226285"/>
            <a:ext cx="513219" cy="619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3C20C9A-AACA-49DA-9C6D-A7854FEAE6A4}"/>
              </a:ext>
            </a:extLst>
          </p:cNvPr>
          <p:cNvGrpSpPr/>
          <p:nvPr/>
        </p:nvGrpSpPr>
        <p:grpSpPr>
          <a:xfrm>
            <a:off x="960004" y="5800733"/>
            <a:ext cx="1144304" cy="611258"/>
            <a:chOff x="917080" y="5793194"/>
            <a:chExt cx="1144304" cy="611258"/>
          </a:xfrm>
        </p:grpSpPr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AAF15ADF-7092-4738-BA8E-D8501EDEF884}"/>
                </a:ext>
              </a:extLst>
            </p:cNvPr>
            <p:cNvSpPr/>
            <p:nvPr/>
          </p:nvSpPr>
          <p:spPr>
            <a:xfrm>
              <a:off x="917080" y="5793194"/>
              <a:ext cx="1144304" cy="611258"/>
            </a:xfrm>
            <a:prstGeom prst="cube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C66B15-34AE-4EAC-880B-0AF235249FAA}"/>
                </a:ext>
              </a:extLst>
            </p:cNvPr>
            <p:cNvSpPr txBox="1"/>
            <p:nvPr/>
          </p:nvSpPr>
          <p:spPr>
            <a:xfrm>
              <a:off x="1000840" y="6005916"/>
              <a:ext cx="80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병원현황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A1D431-DED4-4293-83FD-33762B89FC30}"/>
              </a:ext>
            </a:extLst>
          </p:cNvPr>
          <p:cNvGrpSpPr/>
          <p:nvPr/>
        </p:nvGrpSpPr>
        <p:grpSpPr>
          <a:xfrm>
            <a:off x="960004" y="3776396"/>
            <a:ext cx="1144304" cy="611258"/>
            <a:chOff x="960004" y="4018986"/>
            <a:chExt cx="1144304" cy="611258"/>
          </a:xfrm>
        </p:grpSpPr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F793F86A-E80D-419D-A0AB-8BBE31CDA5D3}"/>
                </a:ext>
              </a:extLst>
            </p:cNvPr>
            <p:cNvSpPr/>
            <p:nvPr/>
          </p:nvSpPr>
          <p:spPr>
            <a:xfrm>
              <a:off x="960004" y="4018986"/>
              <a:ext cx="1144304" cy="611258"/>
            </a:xfrm>
            <a:prstGeom prst="cube">
              <a:avLst/>
            </a:prstGeom>
            <a:solidFill>
              <a:srgbClr val="257C97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7E8886-3FE6-4901-9B7A-C7675904CEFA}"/>
                </a:ext>
              </a:extLst>
            </p:cNvPr>
            <p:cNvSpPr txBox="1"/>
            <p:nvPr/>
          </p:nvSpPr>
          <p:spPr>
            <a:xfrm>
              <a:off x="960004" y="4244878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범죄데이터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74FDCF-9989-440B-B680-CF873A06EB81}"/>
              </a:ext>
            </a:extLst>
          </p:cNvPr>
          <p:cNvGrpSpPr/>
          <p:nvPr/>
        </p:nvGrpSpPr>
        <p:grpSpPr>
          <a:xfrm>
            <a:off x="983085" y="3025091"/>
            <a:ext cx="1144304" cy="641957"/>
            <a:chOff x="983085" y="3174379"/>
            <a:chExt cx="1144304" cy="641957"/>
          </a:xfrm>
        </p:grpSpPr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43E60EED-B0A5-45F9-B6F1-2AF777EB5E9F}"/>
                </a:ext>
              </a:extLst>
            </p:cNvPr>
            <p:cNvSpPr/>
            <p:nvPr/>
          </p:nvSpPr>
          <p:spPr>
            <a:xfrm>
              <a:off x="983085" y="3174379"/>
              <a:ext cx="1144304" cy="611258"/>
            </a:xfrm>
            <a:prstGeom prst="cub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092749-FE50-4EAC-8A73-0BE3F4550E3B}"/>
                </a:ext>
              </a:extLst>
            </p:cNvPr>
            <p:cNvSpPr txBox="1"/>
            <p:nvPr/>
          </p:nvSpPr>
          <p:spPr>
            <a:xfrm>
              <a:off x="1043301" y="3293116"/>
              <a:ext cx="851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인구</a:t>
              </a:r>
              <a:r>
                <a:rPr lang="en-US" altLang="ko-KR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도로</a:t>
              </a:r>
              <a:endPara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02C4301-DA42-486E-ABD5-0DD868144807}"/>
              </a:ext>
            </a:extLst>
          </p:cNvPr>
          <p:cNvGrpSpPr/>
          <p:nvPr/>
        </p:nvGrpSpPr>
        <p:grpSpPr>
          <a:xfrm>
            <a:off x="960004" y="5237341"/>
            <a:ext cx="1144304" cy="642001"/>
            <a:chOff x="917080" y="5021669"/>
            <a:chExt cx="1144304" cy="642001"/>
          </a:xfrm>
        </p:grpSpPr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F05E54FB-D415-4588-88CB-0626F773C60A}"/>
                </a:ext>
              </a:extLst>
            </p:cNvPr>
            <p:cNvSpPr/>
            <p:nvPr/>
          </p:nvSpPr>
          <p:spPr>
            <a:xfrm>
              <a:off x="917080" y="5021669"/>
              <a:ext cx="1144304" cy="611258"/>
            </a:xfrm>
            <a:prstGeom prst="cube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941686-4A6F-41C7-B19D-7EBC6708F94F}"/>
                </a:ext>
              </a:extLst>
            </p:cNvPr>
            <p:cNvSpPr txBox="1"/>
            <p:nvPr/>
          </p:nvSpPr>
          <p:spPr>
            <a:xfrm>
              <a:off x="979199" y="5140450"/>
              <a:ext cx="8499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돌봄 센터</a:t>
              </a:r>
              <a:endPara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현황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8F6765B-5374-47F6-B4D1-92AD0A9928F1}"/>
              </a:ext>
            </a:extLst>
          </p:cNvPr>
          <p:cNvGrpSpPr/>
          <p:nvPr/>
        </p:nvGrpSpPr>
        <p:grpSpPr>
          <a:xfrm>
            <a:off x="957560" y="4497541"/>
            <a:ext cx="1149193" cy="611258"/>
            <a:chOff x="912191" y="4025822"/>
            <a:chExt cx="1149193" cy="611258"/>
          </a:xfrm>
        </p:grpSpPr>
        <p:sp>
          <p:nvSpPr>
            <p:cNvPr id="56" name="정육면체 55">
              <a:extLst>
                <a:ext uri="{FF2B5EF4-FFF2-40B4-BE49-F238E27FC236}">
                  <a16:creationId xmlns:a16="http://schemas.microsoft.com/office/drawing/2014/main" id="{7394DE45-06FF-4DEB-B158-FAA0BEA01337}"/>
                </a:ext>
              </a:extLst>
            </p:cNvPr>
            <p:cNvSpPr/>
            <p:nvPr/>
          </p:nvSpPr>
          <p:spPr>
            <a:xfrm>
              <a:off x="917080" y="4025822"/>
              <a:ext cx="1144304" cy="611258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04DF383-3BBC-4C2A-B8A8-AE22F13C789E}"/>
                </a:ext>
              </a:extLst>
            </p:cNvPr>
            <p:cNvSpPr txBox="1"/>
            <p:nvPr/>
          </p:nvSpPr>
          <p:spPr>
            <a:xfrm>
              <a:off x="912191" y="425649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교통데이터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8DF21E-3679-4D18-AB98-E2BAFC461172}"/>
              </a:ext>
            </a:extLst>
          </p:cNvPr>
          <p:cNvSpPr txBox="1"/>
          <p:nvPr/>
        </p:nvSpPr>
        <p:spPr>
          <a:xfrm>
            <a:off x="3116353" y="3092383"/>
            <a:ext cx="1234633" cy="87543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3000">
                <a:schemeClr val="bg1">
                  <a:lumMod val="75000"/>
                </a:schemeClr>
              </a:gs>
              <a:gs pos="69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결측치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제거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이상치 대체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A7EB5-E697-4F65-B587-E11A0F9F85E4}"/>
              </a:ext>
            </a:extLst>
          </p:cNvPr>
          <p:cNvSpPr txBox="1"/>
          <p:nvPr/>
        </p:nvSpPr>
        <p:spPr>
          <a:xfrm>
            <a:off x="2913870" y="4156176"/>
            <a:ext cx="1632178" cy="87543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3000">
                <a:schemeClr val="bg1">
                  <a:lumMod val="75000"/>
                </a:schemeClr>
              </a:gs>
              <a:gs pos="69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통합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필요데이터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F9EDE-6F4A-4415-AEBF-19D682CBB27C}"/>
              </a:ext>
            </a:extLst>
          </p:cNvPr>
          <p:cNvSpPr txBox="1"/>
          <p:nvPr/>
        </p:nvSpPr>
        <p:spPr>
          <a:xfrm>
            <a:off x="3116353" y="5209348"/>
            <a:ext cx="1234633" cy="87543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43000">
                <a:schemeClr val="bg1">
                  <a:lumMod val="75000"/>
                </a:schemeClr>
              </a:gs>
              <a:gs pos="69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상호간 변환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E2CB30-E2D8-477B-A526-F91DC028DECB}"/>
              </a:ext>
            </a:extLst>
          </p:cNvPr>
          <p:cNvSpPr txBox="1"/>
          <p:nvPr/>
        </p:nvSpPr>
        <p:spPr>
          <a:xfrm>
            <a:off x="5461192" y="4198769"/>
            <a:ext cx="1768433" cy="49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 실루엣 계수</a:t>
            </a:r>
            <a:endParaRPr lang="en-US" altLang="ko-KR" sz="2000" dirty="0">
              <a:solidFill>
                <a:schemeClr val="accent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DB9ACF-A81A-416A-98D7-7ADC3030DC4E}"/>
              </a:ext>
            </a:extLst>
          </p:cNvPr>
          <p:cNvSpPr txBox="1"/>
          <p:nvPr/>
        </p:nvSpPr>
        <p:spPr>
          <a:xfrm>
            <a:off x="5461192" y="5371510"/>
            <a:ext cx="1768433" cy="49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 가중치 반영</a:t>
            </a:r>
            <a:endParaRPr lang="en-US" altLang="ko-KR" sz="2000" dirty="0">
              <a:solidFill>
                <a:schemeClr val="accent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580AC00-8770-4B28-BA55-FEAA648F5867}"/>
              </a:ext>
            </a:extLst>
          </p:cNvPr>
          <p:cNvSpPr/>
          <p:nvPr/>
        </p:nvSpPr>
        <p:spPr>
          <a:xfrm>
            <a:off x="8538810" y="2473149"/>
            <a:ext cx="3390534" cy="4110851"/>
          </a:xfrm>
          <a:prstGeom prst="roundRect">
            <a:avLst>
              <a:gd name="adj" fmla="val 4164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C63B22CE-7A0D-4AE9-90B6-96E0C26767FE}"/>
              </a:ext>
            </a:extLst>
          </p:cNvPr>
          <p:cNvSpPr/>
          <p:nvPr/>
        </p:nvSpPr>
        <p:spPr>
          <a:xfrm>
            <a:off x="8565795" y="2495059"/>
            <a:ext cx="3338892" cy="364949"/>
          </a:xfrm>
          <a:custGeom>
            <a:avLst/>
            <a:gdLst>
              <a:gd name="connsiteX0" fmla="*/ 98380 w 3178179"/>
              <a:gd name="connsiteY0" fmla="*/ 0 h 364949"/>
              <a:gd name="connsiteX1" fmla="*/ 3079800 w 3178179"/>
              <a:gd name="connsiteY1" fmla="*/ 0 h 364949"/>
              <a:gd name="connsiteX2" fmla="*/ 3178179 w 3178179"/>
              <a:gd name="connsiteY2" fmla="*/ 98379 h 364949"/>
              <a:gd name="connsiteX3" fmla="*/ 3178179 w 3178179"/>
              <a:gd name="connsiteY3" fmla="*/ 187191 h 364949"/>
              <a:gd name="connsiteX4" fmla="*/ 3177291 w 3178179"/>
              <a:gd name="connsiteY4" fmla="*/ 191589 h 364949"/>
              <a:gd name="connsiteX5" fmla="*/ 3178177 w 3178179"/>
              <a:gd name="connsiteY5" fmla="*/ 191589 h 364949"/>
              <a:gd name="connsiteX6" fmla="*/ 3178177 w 3178179"/>
              <a:gd name="connsiteY6" fmla="*/ 364949 h 364949"/>
              <a:gd name="connsiteX7" fmla="*/ 0 w 3178179"/>
              <a:gd name="connsiteY7" fmla="*/ 364949 h 364949"/>
              <a:gd name="connsiteX8" fmla="*/ 0 w 3178179"/>
              <a:gd name="connsiteY8" fmla="*/ 191589 h 364949"/>
              <a:gd name="connsiteX9" fmla="*/ 889 w 3178179"/>
              <a:gd name="connsiteY9" fmla="*/ 191589 h 364949"/>
              <a:gd name="connsiteX10" fmla="*/ 1 w 3178179"/>
              <a:gd name="connsiteY10" fmla="*/ 187191 h 364949"/>
              <a:gd name="connsiteX11" fmla="*/ 1 w 3178179"/>
              <a:gd name="connsiteY11" fmla="*/ 98379 h 364949"/>
              <a:gd name="connsiteX12" fmla="*/ 98380 w 3178179"/>
              <a:gd name="connsiteY12" fmla="*/ 0 h 36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78179" h="364949">
                <a:moveTo>
                  <a:pt x="98380" y="0"/>
                </a:moveTo>
                <a:lnTo>
                  <a:pt x="3079800" y="0"/>
                </a:lnTo>
                <a:cubicBezTo>
                  <a:pt x="3134133" y="0"/>
                  <a:pt x="3178179" y="44046"/>
                  <a:pt x="3178179" y="98379"/>
                </a:cubicBezTo>
                <a:lnTo>
                  <a:pt x="3178179" y="187191"/>
                </a:lnTo>
                <a:lnTo>
                  <a:pt x="3177291" y="191589"/>
                </a:lnTo>
                <a:lnTo>
                  <a:pt x="3178177" y="191589"/>
                </a:lnTo>
                <a:lnTo>
                  <a:pt x="3178177" y="364949"/>
                </a:lnTo>
                <a:lnTo>
                  <a:pt x="0" y="364949"/>
                </a:lnTo>
                <a:lnTo>
                  <a:pt x="0" y="191589"/>
                </a:lnTo>
                <a:lnTo>
                  <a:pt x="889" y="191589"/>
                </a:lnTo>
                <a:lnTo>
                  <a:pt x="1" y="187191"/>
                </a:lnTo>
                <a:lnTo>
                  <a:pt x="1" y="98379"/>
                </a:lnTo>
                <a:cubicBezTo>
                  <a:pt x="1" y="44046"/>
                  <a:pt x="44047" y="0"/>
                  <a:pt x="9838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46917F-6FD5-4B60-848F-8874D55DCF6C}"/>
              </a:ext>
            </a:extLst>
          </p:cNvPr>
          <p:cNvSpPr txBox="1"/>
          <p:nvPr/>
        </p:nvSpPr>
        <p:spPr>
          <a:xfrm>
            <a:off x="8645174" y="2497690"/>
            <a:ext cx="285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 도출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B2DEBC-4AEF-4BEA-B471-7949D762E517}"/>
              </a:ext>
            </a:extLst>
          </p:cNvPr>
          <p:cNvSpPr txBox="1"/>
          <p:nvPr/>
        </p:nvSpPr>
        <p:spPr>
          <a:xfrm>
            <a:off x="8896623" y="3520558"/>
            <a:ext cx="1351652" cy="132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상관 계수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실루엣 계수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항목별 비율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3AAD54-10B0-4D47-99C1-AFD48099922C}"/>
              </a:ext>
            </a:extLst>
          </p:cNvPr>
          <p:cNvSpPr txBox="1"/>
          <p:nvPr/>
        </p:nvSpPr>
        <p:spPr>
          <a:xfrm>
            <a:off x="8854843" y="3125863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AD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  환경 지수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588D57-8EDE-4AA3-A04E-A98596294A3E}"/>
              </a:ext>
            </a:extLst>
          </p:cNvPr>
          <p:cNvSpPr txBox="1"/>
          <p:nvPr/>
        </p:nvSpPr>
        <p:spPr>
          <a:xfrm>
            <a:off x="8896722" y="5505478"/>
            <a:ext cx="2598788" cy="778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1)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상위권 지역의 실제 만족도 조사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2) 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 정책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환경 조성 여건 확인 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D4376F-E3F0-4BAA-BCD5-D91AB9BEDB36}"/>
              </a:ext>
            </a:extLst>
          </p:cNvPr>
          <p:cNvSpPr txBox="1"/>
          <p:nvPr/>
        </p:nvSpPr>
        <p:spPr>
          <a:xfrm>
            <a:off x="8896432" y="5021699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AD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  지역 만족도 조사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7F23FA-E47B-43DC-83A5-A8FE8AFFA1DF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ACA866F-8368-4276-8288-C7440EE70CE7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47BDE-58F0-4BE9-8E03-CEC40744B9C5}"/>
              </a:ext>
            </a:extLst>
          </p:cNvPr>
          <p:cNvSpPr/>
          <p:nvPr/>
        </p:nvSpPr>
        <p:spPr>
          <a:xfrm>
            <a:off x="5898123" y="3554846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상관도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회귀 분석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299EF6-35B6-4E1E-B360-99C31EFE1A73}"/>
              </a:ext>
            </a:extLst>
          </p:cNvPr>
          <p:cNvSpPr/>
          <p:nvPr/>
        </p:nvSpPr>
        <p:spPr>
          <a:xfrm>
            <a:off x="5898123" y="471919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클러스터링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722D59-4EC7-4DD6-99F4-5A2FA0EF673E}"/>
              </a:ext>
            </a:extLst>
          </p:cNvPr>
          <p:cNvSpPr/>
          <p:nvPr/>
        </p:nvSpPr>
        <p:spPr>
          <a:xfrm>
            <a:off x="5899971" y="5865377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지수 계산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65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44DBCFAC-91B8-4058-B5BB-A678AB0296A6}"/>
              </a:ext>
            </a:extLst>
          </p:cNvPr>
          <p:cNvSpPr/>
          <p:nvPr/>
        </p:nvSpPr>
        <p:spPr>
          <a:xfrm>
            <a:off x="4029776" y="1928681"/>
            <a:ext cx="1544012" cy="154401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23F936-3263-4049-9B2F-FA3DE7DA051C}"/>
              </a:ext>
            </a:extLst>
          </p:cNvPr>
          <p:cNvSpPr txBox="1"/>
          <p:nvPr/>
        </p:nvSpPr>
        <p:spPr>
          <a:xfrm>
            <a:off x="4119544" y="2479380"/>
            <a:ext cx="1364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분석과정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9A3A4F5-9E25-42AD-8E1D-972A9B39DD11}"/>
              </a:ext>
            </a:extLst>
          </p:cNvPr>
          <p:cNvSpPr/>
          <p:nvPr/>
        </p:nvSpPr>
        <p:spPr>
          <a:xfrm>
            <a:off x="70549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617A7F-B834-4D1B-B0DD-C3AEEDC9FBB6}"/>
              </a:ext>
            </a:extLst>
          </p:cNvPr>
          <p:cNvSpPr/>
          <p:nvPr/>
        </p:nvSpPr>
        <p:spPr>
          <a:xfrm>
            <a:off x="9861000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1C9A030-CF60-4CDA-9BF0-89EDFD8574F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" y="2700687"/>
            <a:ext cx="1225640" cy="4414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546C6D-D28A-470B-9D76-ACBA86A708ED}"/>
              </a:ext>
            </a:extLst>
          </p:cNvPr>
          <p:cNvCxnSpPr>
            <a:cxnSpLocks/>
            <a:endCxn id="35" idx="6"/>
          </p:cNvCxnSpPr>
          <p:nvPr/>
        </p:nvCxnSpPr>
        <p:spPr>
          <a:xfrm flipH="1" flipV="1">
            <a:off x="10982064" y="2700687"/>
            <a:ext cx="1209938" cy="4412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A5C806B-6252-4F57-BD82-40C50F0DA853}"/>
              </a:ext>
            </a:extLst>
          </p:cNvPr>
          <p:cNvCxnSpPr>
            <a:cxnSpLocks/>
            <a:stCxn id="19" idx="2"/>
            <a:endCxn id="22" idx="6"/>
          </p:cNvCxnSpPr>
          <p:nvPr/>
        </p:nvCxnSpPr>
        <p:spPr>
          <a:xfrm flipH="1">
            <a:off x="2346706" y="2700687"/>
            <a:ext cx="1683070" cy="0"/>
          </a:xfrm>
          <a:prstGeom prst="line">
            <a:avLst/>
          </a:prstGeom>
          <a:ln w="635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65EAB-7C22-42D9-BA4C-85742F8CBD24}"/>
              </a:ext>
            </a:extLst>
          </p:cNvPr>
          <p:cNvSpPr txBox="1"/>
          <p:nvPr/>
        </p:nvSpPr>
        <p:spPr>
          <a:xfrm>
            <a:off x="1109644" y="247938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F0BFB-3C24-4A2F-A134-3FE9F67D2413}"/>
              </a:ext>
            </a:extLst>
          </p:cNvPr>
          <p:cNvSpPr txBox="1"/>
          <p:nvPr/>
        </p:nvSpPr>
        <p:spPr>
          <a:xfrm>
            <a:off x="7131777" y="253653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59A-A75A-45B1-AA7A-1E60C7032805}"/>
              </a:ext>
            </a:extLst>
          </p:cNvPr>
          <p:cNvSpPr txBox="1"/>
          <p:nvPr/>
        </p:nvSpPr>
        <p:spPr>
          <a:xfrm>
            <a:off x="10148798" y="2536530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0B41D1-2A09-4A7D-B986-39FB962EE44C}"/>
              </a:ext>
            </a:extLst>
          </p:cNvPr>
          <p:cNvCxnSpPr>
            <a:cxnSpLocks/>
          </p:cNvCxnSpPr>
          <p:nvPr/>
        </p:nvCxnSpPr>
        <p:spPr>
          <a:xfrm flipH="1">
            <a:off x="5564263" y="2691162"/>
            <a:ext cx="1465922" cy="9525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84547D-4A9F-4995-9439-2A1AF268F53C}"/>
              </a:ext>
            </a:extLst>
          </p:cNvPr>
          <p:cNvCxnSpPr>
            <a:cxnSpLocks/>
          </p:cNvCxnSpPr>
          <p:nvPr/>
        </p:nvCxnSpPr>
        <p:spPr>
          <a:xfrm flipH="1">
            <a:off x="8164588" y="2691162"/>
            <a:ext cx="1684995" cy="0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4329EDA-4BA2-4C75-BA36-905610988B71}"/>
              </a:ext>
            </a:extLst>
          </p:cNvPr>
          <p:cNvSpPr/>
          <p:nvPr/>
        </p:nvSpPr>
        <p:spPr>
          <a:xfrm>
            <a:off x="12256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6993C-69FC-41A5-8260-5F989EBDAE20}"/>
              </a:ext>
            </a:extLst>
          </p:cNvPr>
          <p:cNvSpPr txBox="1"/>
          <p:nvPr/>
        </p:nvSpPr>
        <p:spPr>
          <a:xfrm>
            <a:off x="1330531" y="2536530"/>
            <a:ext cx="9220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시작하기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19EB12-BEC4-4347-B777-0587217285ED}"/>
              </a:ext>
            </a:extLst>
          </p:cNvPr>
          <p:cNvGrpSpPr/>
          <p:nvPr/>
        </p:nvGrpSpPr>
        <p:grpSpPr>
          <a:xfrm>
            <a:off x="3835812" y="3813320"/>
            <a:ext cx="1931940" cy="1678533"/>
            <a:chOff x="3992105" y="3813320"/>
            <a:chExt cx="1931940" cy="16785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E03230-9A4C-413F-BCA2-40C0BC0C7558}"/>
                </a:ext>
              </a:extLst>
            </p:cNvPr>
            <p:cNvSpPr txBox="1"/>
            <p:nvPr/>
          </p:nvSpPr>
          <p:spPr>
            <a:xfrm>
              <a:off x="4029776" y="4420924"/>
              <a:ext cx="1856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defRPr>
              </a:lvl1pPr>
            </a:lstStyle>
            <a:p>
              <a:r>
                <a:rPr lang="ko-KR" altLang="en-US" dirty="0"/>
                <a:t>데이터 시각화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67C042-4EC8-4341-A680-5F239DCC9A5D}"/>
                </a:ext>
              </a:extLst>
            </p:cNvPr>
            <p:cNvSpPr txBox="1"/>
            <p:nvPr/>
          </p:nvSpPr>
          <p:spPr>
            <a:xfrm>
              <a:off x="4029776" y="3813320"/>
              <a:ext cx="1856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defRPr>
              </a:lvl1pPr>
            </a:lstStyle>
            <a:p>
              <a:r>
                <a:rPr lang="ko-KR" altLang="en-US" dirty="0"/>
                <a:t>데이터 </a:t>
              </a:r>
              <a:r>
                <a:rPr lang="ko-KR" altLang="en-US" dirty="0" err="1"/>
                <a:t>전처리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BABA2D-8B6B-4A85-A163-76B4ACE8C1B9}"/>
                </a:ext>
              </a:extLst>
            </p:cNvPr>
            <p:cNvSpPr txBox="1"/>
            <p:nvPr/>
          </p:nvSpPr>
          <p:spPr>
            <a:xfrm>
              <a:off x="3992105" y="5030188"/>
              <a:ext cx="1931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defRPr>
              </a:lvl1pPr>
            </a:lstStyle>
            <a:p>
              <a:r>
                <a:rPr lang="ko-KR" altLang="en-US" dirty="0"/>
                <a:t>분석 모델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16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92AF3A-D601-4EF3-9B3A-95151EB3B4ED}"/>
              </a:ext>
            </a:extLst>
          </p:cNvPr>
          <p:cNvSpPr txBox="1"/>
          <p:nvPr/>
        </p:nvSpPr>
        <p:spPr>
          <a:xfrm>
            <a:off x="733425" y="1639486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좌표 변환 및  </a:t>
            </a:r>
            <a:r>
              <a:rPr lang="ko-KR" altLang="en-US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048615-F632-4412-BDDD-1773168FD2BA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40023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67DCE-8C47-4AFB-901B-C7FEDB2D01D9}"/>
              </a:ext>
            </a:extLst>
          </p:cNvPr>
          <p:cNvSpPr txBox="1"/>
          <p:nvPr/>
        </p:nvSpPr>
        <p:spPr>
          <a:xfrm>
            <a:off x="4500617" y="613266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결측치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5289-01F2-4363-A59A-64472A2654A4}"/>
              </a:ext>
            </a:extLst>
          </p:cNvPr>
          <p:cNvSpPr txBox="1"/>
          <p:nvPr/>
        </p:nvSpPr>
        <p:spPr>
          <a:xfrm>
            <a:off x="3451322" y="2407132"/>
            <a:ext cx="1810111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사용모듈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geopandas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BB0BB-D77D-4754-9C4F-FFE97934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47" y="1815507"/>
            <a:ext cx="2405937" cy="7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FC5-87BB-49FF-AE86-785CB837F6A4}"/>
              </a:ext>
            </a:extLst>
          </p:cNvPr>
          <p:cNvSpPr txBox="1"/>
          <p:nvPr/>
        </p:nvSpPr>
        <p:spPr>
          <a:xfrm>
            <a:off x="3451322" y="2792175"/>
            <a:ext cx="3477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통합을 위한 좌표계 통일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epsg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=4326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9F0215-F399-4DAD-A593-7F2EB2790825}"/>
              </a:ext>
            </a:extLst>
          </p:cNvPr>
          <p:cNvGrpSpPr/>
          <p:nvPr/>
        </p:nvGrpSpPr>
        <p:grpSpPr>
          <a:xfrm>
            <a:off x="3351834" y="4533220"/>
            <a:ext cx="8397550" cy="2090600"/>
            <a:chOff x="3023119" y="3778355"/>
            <a:chExt cx="8397550" cy="20906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A02F17C-4DF2-4476-A631-58A59C09A3D1}"/>
                </a:ext>
              </a:extLst>
            </p:cNvPr>
            <p:cNvSpPr/>
            <p:nvPr/>
          </p:nvSpPr>
          <p:spPr>
            <a:xfrm>
              <a:off x="3023119" y="3778355"/>
              <a:ext cx="8397550" cy="2090600"/>
            </a:xfrm>
            <a:prstGeom prst="roundRect">
              <a:avLst>
                <a:gd name="adj" fmla="val 8620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5DA0AF-A848-4597-97C4-1DF0CF34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2607" y="3796614"/>
              <a:ext cx="3699602" cy="200395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CF9DA3C-A7AB-443C-AF8A-63C9B483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8893" y="3851819"/>
              <a:ext cx="3452858" cy="1936792"/>
            </a:xfrm>
            <a:prstGeom prst="rect">
              <a:avLst/>
            </a:prstGeom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72DC2E8-3663-4E86-AF0C-8DEEAEBE5A66}"/>
                </a:ext>
              </a:extLst>
            </p:cNvPr>
            <p:cNvSpPr/>
            <p:nvPr/>
          </p:nvSpPr>
          <p:spPr>
            <a:xfrm>
              <a:off x="7005209" y="4561971"/>
              <a:ext cx="567927" cy="518248"/>
            </a:xfrm>
            <a:prstGeom prst="rightArrow">
              <a:avLst>
                <a:gd name="adj1" fmla="val 37323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376F1D2-9EA5-4D9D-9F9C-E4885F4B3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322" y="3113572"/>
            <a:ext cx="4358223" cy="13509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651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Clustering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위한 </a:t>
            </a:r>
            <a:endParaRPr lang="en-US" altLang="ko-KR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좌표변환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C72A8-5C96-447B-B5C3-E4F33BE08B70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58F6BE-F72F-4238-89FF-71DFC031F323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49933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5289-01F2-4363-A59A-64472A2654A4}"/>
              </a:ext>
            </a:extLst>
          </p:cNvPr>
          <p:cNvSpPr txBox="1"/>
          <p:nvPr/>
        </p:nvSpPr>
        <p:spPr>
          <a:xfrm>
            <a:off x="3451322" y="2407132"/>
            <a:ext cx="4475905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사용모듈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geopandas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/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변환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공간정보 오픈플랫폼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BB0BB-D77D-4754-9C4F-FFE97934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47" y="1815507"/>
            <a:ext cx="2405937" cy="7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FC5-87BB-49FF-AE86-785CB837F6A4}"/>
              </a:ext>
            </a:extLst>
          </p:cNvPr>
          <p:cNvSpPr txBox="1"/>
          <p:nvPr/>
        </p:nvSpPr>
        <p:spPr>
          <a:xfrm>
            <a:off x="3451322" y="2754851"/>
            <a:ext cx="3252814" cy="102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주소만 있는 데이터의 좌표 설정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일반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DataFrame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GeoDataFrame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좌표계설정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crs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epsg:4326)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주소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→ 좌표변환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482008-DEBA-489B-B333-1280DA7C1A7F}"/>
              </a:ext>
            </a:extLst>
          </p:cNvPr>
          <p:cNvGrpSpPr/>
          <p:nvPr/>
        </p:nvGrpSpPr>
        <p:grpSpPr>
          <a:xfrm>
            <a:off x="7141842" y="2842792"/>
            <a:ext cx="4588294" cy="3827057"/>
            <a:chOff x="6842268" y="2840621"/>
            <a:chExt cx="4588294" cy="382705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F7E757D-C754-47A9-B39D-9907715B993C}"/>
                </a:ext>
              </a:extLst>
            </p:cNvPr>
            <p:cNvGrpSpPr/>
            <p:nvPr/>
          </p:nvGrpSpPr>
          <p:grpSpPr>
            <a:xfrm>
              <a:off x="6842268" y="2840621"/>
              <a:ext cx="4588294" cy="3827057"/>
              <a:chOff x="6810981" y="2713702"/>
              <a:chExt cx="4834399" cy="4032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683BAF4-9824-4367-B822-5C0008569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7152" y="2756212"/>
                <a:ext cx="4526632" cy="3952497"/>
              </a:xfrm>
              <a:prstGeom prst="rect">
                <a:avLst/>
              </a:prstGeom>
            </p:spPr>
          </p:pic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28F062E-D128-4828-A217-4A070B22BC91}"/>
                  </a:ext>
                </a:extLst>
              </p:cNvPr>
              <p:cNvSpPr/>
              <p:nvPr/>
            </p:nvSpPr>
            <p:spPr>
              <a:xfrm>
                <a:off x="6810981" y="2713702"/>
                <a:ext cx="4834399" cy="4032331"/>
              </a:xfrm>
              <a:prstGeom prst="roundRect">
                <a:avLst>
                  <a:gd name="adj" fmla="val 4455"/>
                </a:avLst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6D75A8-9C96-43A6-BB35-D2353D5B0A07}"/>
                </a:ext>
              </a:extLst>
            </p:cNvPr>
            <p:cNvSpPr/>
            <p:nvPr/>
          </p:nvSpPr>
          <p:spPr>
            <a:xfrm>
              <a:off x="7927227" y="4943475"/>
              <a:ext cx="1862092" cy="78581"/>
            </a:xfrm>
            <a:prstGeom prst="rect">
              <a:avLst/>
            </a:prstGeom>
            <a:pattFill prst="pct50">
              <a:fgClr>
                <a:schemeClr val="accent2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B071A64-6BD4-46A8-905D-60F05A745C01}"/>
              </a:ext>
            </a:extLst>
          </p:cNvPr>
          <p:cNvSpPr txBox="1"/>
          <p:nvPr/>
        </p:nvSpPr>
        <p:spPr>
          <a:xfrm>
            <a:off x="887227" y="3881532"/>
            <a:ext cx="5805502" cy="94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 주소오류로 변환할 수 없는 좌표가 있어 이상치 제거를 위한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list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json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파일로 받아온 데이터의 내용을 추출하여 새로 데이터프레임 생성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Geodataframe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변환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E41D263-EB8B-42EB-813E-950D990D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4958079"/>
            <a:ext cx="5251242" cy="1051355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18BCC14-3484-4634-955D-D88201E03930}"/>
              </a:ext>
            </a:extLst>
          </p:cNvPr>
          <p:cNvSpPr/>
          <p:nvPr/>
        </p:nvSpPr>
        <p:spPr>
          <a:xfrm rot="10800000">
            <a:off x="6393384" y="5219672"/>
            <a:ext cx="567927" cy="518248"/>
          </a:xfrm>
          <a:prstGeom prst="rightArrow">
            <a:avLst>
              <a:gd name="adj1" fmla="val 37323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3045E95-2E8D-4994-B39B-3FB84EC8945C}"/>
              </a:ext>
            </a:extLst>
          </p:cNvPr>
          <p:cNvSpPr/>
          <p:nvPr/>
        </p:nvSpPr>
        <p:spPr>
          <a:xfrm>
            <a:off x="960761" y="4909761"/>
            <a:ext cx="5325254" cy="1138070"/>
          </a:xfrm>
          <a:prstGeom prst="roundRect">
            <a:avLst>
              <a:gd name="adj" fmla="val 14225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5DF8D30-90B3-424D-A06A-92A4A19DD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77" y="6218607"/>
            <a:ext cx="5247676" cy="280812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C2535E0-9554-4AA2-82F0-CA2531CB6F6F}"/>
              </a:ext>
            </a:extLst>
          </p:cNvPr>
          <p:cNvSpPr/>
          <p:nvPr/>
        </p:nvSpPr>
        <p:spPr>
          <a:xfrm>
            <a:off x="960761" y="6140993"/>
            <a:ext cx="5325254" cy="367757"/>
          </a:xfrm>
          <a:prstGeom prst="roundRect">
            <a:avLst>
              <a:gd name="adj" fmla="val 24585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E4FE3B-858C-4463-B79F-1FCD095EB567}"/>
              </a:ext>
            </a:extLst>
          </p:cNvPr>
          <p:cNvSpPr txBox="1"/>
          <p:nvPr/>
        </p:nvSpPr>
        <p:spPr>
          <a:xfrm>
            <a:off x="733425" y="1639486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좌표 변환 및  </a:t>
            </a:r>
            <a:r>
              <a:rPr lang="ko-KR" altLang="en-US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85C54C-9DFE-4D0B-A94E-81A1988ED7B4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40023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8E950F-F0F1-4C5D-8C56-457892BFAE49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BEA172-7B86-482D-96B9-BDCEF3CDD55E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2263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5289-01F2-4363-A59A-64472A2654A4}"/>
              </a:ext>
            </a:extLst>
          </p:cNvPr>
          <p:cNvSpPr txBox="1"/>
          <p:nvPr/>
        </p:nvSpPr>
        <p:spPr>
          <a:xfrm>
            <a:off x="3451322" y="2407908"/>
            <a:ext cx="1915909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사용모듈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geopandas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BB0BB-D77D-4754-9C4F-FFE97934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47" y="1815507"/>
            <a:ext cx="2405937" cy="7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FC5-87BB-49FF-AE86-785CB837F6A4}"/>
              </a:ext>
            </a:extLst>
          </p:cNvPr>
          <p:cNvSpPr txBox="1"/>
          <p:nvPr/>
        </p:nvSpPr>
        <p:spPr>
          <a:xfrm>
            <a:off x="3451322" y="2754851"/>
            <a:ext cx="6551794" cy="701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결측치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제거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json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데이터에서 좌표 변환이 되지않으면 내용이 없이 셀에 저장됨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변환이 되지 않은 리스트는 아예 주소에 오류가 있으므로 삭제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주소 좌표간 </a:t>
            </a:r>
            <a:r>
              <a:rPr lang="ko-KR" altLang="en-US" sz="2000" dirty="0" err="1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변환후</a:t>
            </a:r>
            <a:endParaRPr lang="en-US" altLang="ko-KR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</a:t>
            </a:r>
            <a:r>
              <a:rPr lang="ko-KR" altLang="en-US" sz="2000" dirty="0" err="1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결측치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이상치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제거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18BCC14-3484-4634-955D-D88201E03930}"/>
              </a:ext>
            </a:extLst>
          </p:cNvPr>
          <p:cNvSpPr/>
          <p:nvPr/>
        </p:nvSpPr>
        <p:spPr>
          <a:xfrm rot="10800000">
            <a:off x="6393384" y="5219672"/>
            <a:ext cx="567927" cy="518248"/>
          </a:xfrm>
          <a:prstGeom prst="rightArrow">
            <a:avLst>
              <a:gd name="adj1" fmla="val 37323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6DE122-88D1-4205-920A-EA0CE40E5294}"/>
              </a:ext>
            </a:extLst>
          </p:cNvPr>
          <p:cNvGrpSpPr/>
          <p:nvPr/>
        </p:nvGrpSpPr>
        <p:grpSpPr>
          <a:xfrm>
            <a:off x="3479572" y="3608755"/>
            <a:ext cx="5863875" cy="566001"/>
            <a:chOff x="3653350" y="3741244"/>
            <a:chExt cx="5863875" cy="566001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3045E95-2E8D-4994-B39B-3FB84EC8945C}"/>
                </a:ext>
              </a:extLst>
            </p:cNvPr>
            <p:cNvSpPr/>
            <p:nvPr/>
          </p:nvSpPr>
          <p:spPr>
            <a:xfrm>
              <a:off x="3653350" y="3741244"/>
              <a:ext cx="5863875" cy="566001"/>
            </a:xfrm>
            <a:prstGeom prst="roundRect">
              <a:avLst>
                <a:gd name="adj" fmla="val 2246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5FA353D-68AF-4E84-A5B3-94E219F6B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5561" y="3823916"/>
              <a:ext cx="5764341" cy="40925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329962-EE85-47B8-AE88-733C0373E2E9}"/>
              </a:ext>
            </a:extLst>
          </p:cNvPr>
          <p:cNvGrpSpPr/>
          <p:nvPr/>
        </p:nvGrpSpPr>
        <p:grpSpPr>
          <a:xfrm>
            <a:off x="3479572" y="4300339"/>
            <a:ext cx="5863875" cy="592090"/>
            <a:chOff x="3643515" y="4381561"/>
            <a:chExt cx="5863875" cy="5920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B04718-EF28-4F5B-9817-CCDE87D2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4892" y="4381561"/>
              <a:ext cx="3711607" cy="592090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5DD84CC-D549-40EB-AF6B-5720B05A717E}"/>
                </a:ext>
              </a:extLst>
            </p:cNvPr>
            <p:cNvSpPr/>
            <p:nvPr/>
          </p:nvSpPr>
          <p:spPr>
            <a:xfrm>
              <a:off x="3643515" y="4388568"/>
              <a:ext cx="5863875" cy="566001"/>
            </a:xfrm>
            <a:prstGeom prst="roundRect">
              <a:avLst>
                <a:gd name="adj" fmla="val 2246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1140D7-3F98-498D-8451-EC05F4BD0B05}"/>
              </a:ext>
            </a:extLst>
          </p:cNvPr>
          <p:cNvGrpSpPr/>
          <p:nvPr/>
        </p:nvGrpSpPr>
        <p:grpSpPr>
          <a:xfrm>
            <a:off x="3479572" y="5014666"/>
            <a:ext cx="5863875" cy="1510687"/>
            <a:chOff x="3659575" y="5067395"/>
            <a:chExt cx="5863875" cy="15106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81267C-1AAA-4212-BB09-4B119CD0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6899" y="5075959"/>
              <a:ext cx="5087524" cy="145241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6E7194D-0DC0-4FA6-9B41-276912117EFC}"/>
                </a:ext>
              </a:extLst>
            </p:cNvPr>
            <p:cNvSpPr/>
            <p:nvPr/>
          </p:nvSpPr>
          <p:spPr>
            <a:xfrm>
              <a:off x="3659575" y="5067395"/>
              <a:ext cx="5863875" cy="1510687"/>
            </a:xfrm>
            <a:prstGeom prst="roundRect">
              <a:avLst>
                <a:gd name="adj" fmla="val 11350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F4A494-AE2C-4C9F-9B48-293780682322}"/>
              </a:ext>
            </a:extLst>
          </p:cNvPr>
          <p:cNvSpPr txBox="1"/>
          <p:nvPr/>
        </p:nvSpPr>
        <p:spPr>
          <a:xfrm>
            <a:off x="733425" y="1639486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좌표 변환 및  </a:t>
            </a:r>
            <a:r>
              <a:rPr lang="ko-KR" altLang="en-US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C33DEC4-47E4-43BD-B1AB-817A3189CF45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40023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D5E72E-BCFB-40ED-BCA2-D2FB1F5895A2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ECEBD-68E4-4A87-8859-FB05ECE46B9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18534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45289-01F2-4363-A59A-64472A2654A4}"/>
              </a:ext>
            </a:extLst>
          </p:cNvPr>
          <p:cNvSpPr txBox="1"/>
          <p:nvPr/>
        </p:nvSpPr>
        <p:spPr>
          <a:xfrm>
            <a:off x="3451322" y="2369808"/>
            <a:ext cx="4475905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사용모듈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geopandas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/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 변환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공간정보 오픈플랫폼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BB0BB-D77D-4754-9C4F-FFE97934E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47" y="1815507"/>
            <a:ext cx="2405937" cy="7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FC5-87BB-49FF-AE86-785CB837F6A4}"/>
              </a:ext>
            </a:extLst>
          </p:cNvPr>
          <p:cNvSpPr txBox="1"/>
          <p:nvPr/>
        </p:nvSpPr>
        <p:spPr>
          <a:xfrm>
            <a:off x="3451322" y="2754851"/>
            <a:ext cx="3134191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클러스터링 후 중심좌표의 주소를 추출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좌표→ 주소변환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518BCC14-3484-4634-955D-D88201E03930}"/>
              </a:ext>
            </a:extLst>
          </p:cNvPr>
          <p:cNvSpPr/>
          <p:nvPr/>
        </p:nvSpPr>
        <p:spPr>
          <a:xfrm>
            <a:off x="2691217" y="4607983"/>
            <a:ext cx="347925" cy="317491"/>
          </a:xfrm>
          <a:prstGeom prst="rightArrow">
            <a:avLst>
              <a:gd name="adj1" fmla="val 37323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C2535E0-9554-4AA2-82F0-CA2531CB6F6F}"/>
              </a:ext>
            </a:extLst>
          </p:cNvPr>
          <p:cNvSpPr/>
          <p:nvPr/>
        </p:nvSpPr>
        <p:spPr>
          <a:xfrm>
            <a:off x="723196" y="3747296"/>
            <a:ext cx="1883733" cy="2234258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75F6D7-96FE-4072-9A7D-A7116B59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6" y="3816980"/>
            <a:ext cx="1503684" cy="2111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BE3699-225E-4722-B1C6-22ECF78B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986" y="3808060"/>
            <a:ext cx="2746051" cy="204147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25785F-64A5-4943-B7F9-243DAC7A8FC5}"/>
              </a:ext>
            </a:extLst>
          </p:cNvPr>
          <p:cNvGrpSpPr/>
          <p:nvPr/>
        </p:nvGrpSpPr>
        <p:grpSpPr>
          <a:xfrm>
            <a:off x="3104451" y="3766114"/>
            <a:ext cx="5169646" cy="2212751"/>
            <a:chOff x="3423848" y="3175320"/>
            <a:chExt cx="5169646" cy="2212751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3045E95-2E8D-4994-B39B-3FB84EC8945C}"/>
                </a:ext>
              </a:extLst>
            </p:cNvPr>
            <p:cNvSpPr/>
            <p:nvPr/>
          </p:nvSpPr>
          <p:spPr>
            <a:xfrm>
              <a:off x="3423848" y="3175320"/>
              <a:ext cx="5169646" cy="2212751"/>
            </a:xfrm>
            <a:prstGeom prst="roundRect">
              <a:avLst>
                <a:gd name="adj" fmla="val 5792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50AC9C-4407-4901-8E7A-957C431A2D1E}"/>
                </a:ext>
              </a:extLst>
            </p:cNvPr>
            <p:cNvGrpSpPr/>
            <p:nvPr/>
          </p:nvGrpSpPr>
          <p:grpSpPr>
            <a:xfrm>
              <a:off x="3494574" y="3241890"/>
              <a:ext cx="5014954" cy="2070568"/>
              <a:chOff x="3568454" y="3288933"/>
              <a:chExt cx="5014954" cy="207056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9853080-905F-4F68-B7AC-629C9A854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8454" y="3288933"/>
                <a:ext cx="5014954" cy="2070568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3A119F7-7B52-4DB4-88E0-E70ED9DA1E44}"/>
                  </a:ext>
                </a:extLst>
              </p:cNvPr>
              <p:cNvSpPr/>
              <p:nvPr/>
            </p:nvSpPr>
            <p:spPr>
              <a:xfrm>
                <a:off x="4139959" y="3592817"/>
                <a:ext cx="2146056" cy="84027"/>
              </a:xfrm>
              <a:prstGeom prst="rect">
                <a:avLst/>
              </a:prstGeom>
              <a:pattFill prst="pct50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DEF01C2-76A9-4FDA-BC11-2C0A9C9047D9}"/>
              </a:ext>
            </a:extLst>
          </p:cNvPr>
          <p:cNvSpPr/>
          <p:nvPr/>
        </p:nvSpPr>
        <p:spPr>
          <a:xfrm>
            <a:off x="8805861" y="3751041"/>
            <a:ext cx="3150557" cy="2234258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CC90A4A-6337-4A11-8205-22A2E801F9F1}"/>
              </a:ext>
            </a:extLst>
          </p:cNvPr>
          <p:cNvSpPr/>
          <p:nvPr/>
        </p:nvSpPr>
        <p:spPr>
          <a:xfrm>
            <a:off x="8373970" y="4607983"/>
            <a:ext cx="347925" cy="317491"/>
          </a:xfrm>
          <a:prstGeom prst="rightArrow">
            <a:avLst>
              <a:gd name="adj1" fmla="val 37323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C47BE3-81B5-4F98-9234-5DE4BEBB993E}"/>
              </a:ext>
            </a:extLst>
          </p:cNvPr>
          <p:cNvSpPr txBox="1"/>
          <p:nvPr/>
        </p:nvSpPr>
        <p:spPr>
          <a:xfrm>
            <a:off x="733425" y="1639486"/>
            <a:ext cx="3599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좌표 변환 및  </a:t>
            </a:r>
            <a:r>
              <a:rPr lang="ko-KR" altLang="en-US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06E857-A8FC-4077-B398-FA64BFBCA4C3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40023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55F236-FD62-45B5-A1B9-0CD173763E1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414BE2-9ACC-409B-9E51-BBF2D01144C8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94404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723900" y="2708019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면적대비 범죄 빈도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BAF659-23FE-454E-93AC-F2CEB61E09CF}"/>
              </a:ext>
            </a:extLst>
          </p:cNvPr>
          <p:cNvSpPr txBox="1"/>
          <p:nvPr/>
        </p:nvSpPr>
        <p:spPr>
          <a:xfrm>
            <a:off x="733425" y="1639486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범죄와 교통사고 빈도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7CAB512-40E0-49BC-A059-B5D6EE4ECD35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4766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B0EC97-51E1-4C21-91FE-1CD4E6B9C8E3}"/>
              </a:ext>
            </a:extLst>
          </p:cNvPr>
          <p:cNvSpPr txBox="1"/>
          <p:nvPr/>
        </p:nvSpPr>
        <p:spPr>
          <a:xfrm>
            <a:off x="5886199" y="2735334"/>
            <a:ext cx="4451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 인구대비 어린이 교통사고 빈도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CD2A5A-272F-4C73-89F8-CAA76A3D2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44" y="3135444"/>
            <a:ext cx="3968226" cy="3658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FCB057-16E8-4DC7-B5BF-37E84E85D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71" y="3135444"/>
            <a:ext cx="3822677" cy="3658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5C7262-8955-4A57-9379-E7B77327B37F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7EE4DA-0712-4FD0-91D5-07F1C0C9E17D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36273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CCTV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BFFF38-1B3C-40AD-8C0B-D5C8C27AD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49" y="3433741"/>
            <a:ext cx="5517478" cy="26005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65C199-083F-4F38-8D72-7FE87F2AD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010" y="3272109"/>
            <a:ext cx="4900608" cy="32421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4177747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 대비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범죄수와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수의 변화량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E47E7-E629-4F5A-B0D2-C3EEBC61E24B}"/>
              </a:ext>
            </a:extLst>
          </p:cNvPr>
          <p:cNvSpPr txBox="1"/>
          <p:nvPr/>
        </p:nvSpPr>
        <p:spPr>
          <a:xfrm>
            <a:off x="1374220" y="6110001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수량이 많아지고 범죄건수가 줄어듦을 확인 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D136EC1-4EE4-4B30-8018-39D5A25C61BA}"/>
              </a:ext>
            </a:extLst>
          </p:cNvPr>
          <p:cNvSpPr/>
          <p:nvPr/>
        </p:nvSpPr>
        <p:spPr>
          <a:xfrm>
            <a:off x="983085" y="6190040"/>
            <a:ext cx="364998" cy="209254"/>
          </a:xfrm>
          <a:prstGeom prst="rightArrow">
            <a:avLst>
              <a:gd name="adj1" fmla="val 40896"/>
              <a:gd name="adj2" fmla="val 91632"/>
            </a:avLst>
          </a:prstGeom>
          <a:solidFill>
            <a:srgbClr val="77B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335EAD-DFAF-467E-8456-2052A937933B}"/>
              </a:ext>
            </a:extLst>
          </p:cNvPr>
          <p:cNvSpPr/>
          <p:nvPr/>
        </p:nvSpPr>
        <p:spPr>
          <a:xfrm>
            <a:off x="5676900" y="3609975"/>
            <a:ext cx="295275" cy="22479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BAF659-23FE-454E-93AC-F2CEB61E09CF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범죄데이터 시각화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7CAB512-40E0-49BC-A059-B5D6EE4ECD35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28E445-59CB-4624-A792-5C70825D2C3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284CB-FD91-47BF-99BC-AFA13C807E30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92388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FEB6C54-B378-45F2-9CFC-AD24C27E1266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E0FADE-6421-4686-A95A-0F4B5920C3F4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CCTV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39F5A8-8269-47D0-84D9-CBBA7320F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95" y="3367402"/>
            <a:ext cx="3397807" cy="3136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702EE7-139C-49CA-B397-04C1C24BC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703" y="3429000"/>
            <a:ext cx="3840850" cy="315475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9077C1-2A4C-487E-8037-30B5ABE96699}"/>
              </a:ext>
            </a:extLst>
          </p:cNvPr>
          <p:cNvCxnSpPr>
            <a:cxnSpLocks/>
          </p:cNvCxnSpPr>
          <p:nvPr/>
        </p:nvCxnSpPr>
        <p:spPr>
          <a:xfrm>
            <a:off x="6579525" y="4022149"/>
            <a:ext cx="1592925" cy="1511876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7CB969F-82EC-4383-8187-65607FDF181B}"/>
              </a:ext>
            </a:extLst>
          </p:cNvPr>
          <p:cNvSpPr txBox="1"/>
          <p:nvPr/>
        </p:nvSpPr>
        <p:spPr>
          <a:xfrm>
            <a:off x="6136128" y="3711691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강남구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7E3D91-B8FF-4780-B7A6-3D96BB9561D9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범죄데이터 시각화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06102A1-1350-487B-B3C1-E5F987A39D85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A042ED-AC33-42ED-9A83-CBC5063D891D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A651B-1B38-4336-BA0D-7FDEFD131860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10556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2E3D202C-0ECA-429D-9213-5F6DA9B6756B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5281D4-E313-46EA-B7F5-C039596CD65E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847528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 대비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범죄수와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유흥주점의 수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526BB1-A2B6-4380-B328-23313A6F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11" y="3546252"/>
            <a:ext cx="6535397" cy="301208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001193-EDA4-47AD-97CF-B17BD17A4272}"/>
              </a:ext>
            </a:extLst>
          </p:cNvPr>
          <p:cNvGrpSpPr/>
          <p:nvPr/>
        </p:nvGrpSpPr>
        <p:grpSpPr>
          <a:xfrm>
            <a:off x="7747295" y="2979831"/>
            <a:ext cx="2948505" cy="3549372"/>
            <a:chOff x="7016589" y="3056701"/>
            <a:chExt cx="2948505" cy="35493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B65D465-B2E7-40B8-AB1F-8C8F5340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2922" y="3181062"/>
              <a:ext cx="1128745" cy="33074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CDC1EB-C26D-4592-9E4F-13603CECB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8754" y="3592328"/>
              <a:ext cx="1148432" cy="2631551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F709E69-6E6F-4215-ABCC-AD0D4B2DEEF2}"/>
                </a:ext>
              </a:extLst>
            </p:cNvPr>
            <p:cNvSpPr/>
            <p:nvPr/>
          </p:nvSpPr>
          <p:spPr>
            <a:xfrm>
              <a:off x="7016589" y="3056701"/>
              <a:ext cx="2948505" cy="3549372"/>
            </a:xfrm>
            <a:prstGeom prst="roundRect">
              <a:avLst>
                <a:gd name="adj" fmla="val 6352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313806-37B4-4242-92E5-B7B141D68456}"/>
              </a:ext>
            </a:extLst>
          </p:cNvPr>
          <p:cNvSpPr/>
          <p:nvPr/>
        </p:nvSpPr>
        <p:spPr>
          <a:xfrm rot="16200000">
            <a:off x="8224620" y="2895620"/>
            <a:ext cx="151528" cy="1467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E1F45E-05B1-4230-A3C6-ACBEAFFBA45A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범죄데이터 시각화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DF70B7A-774A-4B5F-AA48-80CAF047B51E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A1947CC-484D-442F-AB03-9D737CEF4966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4D627-A6C8-4800-9564-7D0F54687F13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416358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D6B046C3-AD4B-4FCE-BC6E-D88D74B74008}"/>
              </a:ext>
            </a:extLst>
          </p:cNvPr>
          <p:cNvGrpSpPr/>
          <p:nvPr/>
        </p:nvGrpSpPr>
        <p:grpSpPr>
          <a:xfrm>
            <a:off x="2" y="1928681"/>
            <a:ext cx="12192000" cy="1544012"/>
            <a:chOff x="2" y="1928681"/>
            <a:chExt cx="12192000" cy="1544012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1C9A030-CF60-4CDA-9BF0-89EDFD8574FF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2" y="2700687"/>
              <a:ext cx="1019874" cy="4414"/>
            </a:xfrm>
            <a:prstGeom prst="line">
              <a:avLst/>
            </a:prstGeom>
            <a:ln w="63500">
              <a:solidFill>
                <a:srgbClr val="257C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9546C6D-D28A-470B-9D76-ACBA86A708ED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H="1" flipV="1">
              <a:off x="11193538" y="2700687"/>
              <a:ext cx="998464" cy="4412"/>
            </a:xfrm>
            <a:prstGeom prst="line">
              <a:avLst/>
            </a:prstGeom>
            <a:ln w="63500">
              <a:solidFill>
                <a:srgbClr val="257C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DF9F471-A2C4-4081-9EE0-B9F37E48E2F6}"/>
                </a:ext>
              </a:extLst>
            </p:cNvPr>
            <p:cNvSpPr/>
            <p:nvPr/>
          </p:nvSpPr>
          <p:spPr>
            <a:xfrm>
              <a:off x="1019876" y="1928681"/>
              <a:ext cx="1544012" cy="1544012"/>
            </a:xfrm>
            <a:prstGeom prst="ellipse">
              <a:avLst/>
            </a:prstGeom>
            <a:solidFill>
              <a:srgbClr val="257C97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7C829F7-B617-4FF8-8643-1FBC07784306}"/>
                </a:ext>
              </a:extLst>
            </p:cNvPr>
            <p:cNvSpPr/>
            <p:nvPr/>
          </p:nvSpPr>
          <p:spPr>
            <a:xfrm>
              <a:off x="3896426" y="1928681"/>
              <a:ext cx="1544012" cy="1544012"/>
            </a:xfrm>
            <a:prstGeom prst="ellipse">
              <a:avLst/>
            </a:prstGeom>
            <a:solidFill>
              <a:srgbClr val="257C97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41A1E48-534E-482A-AC88-EF8B53ABD816}"/>
                </a:ext>
              </a:extLst>
            </p:cNvPr>
            <p:cNvSpPr/>
            <p:nvPr/>
          </p:nvSpPr>
          <p:spPr>
            <a:xfrm>
              <a:off x="6772976" y="1928681"/>
              <a:ext cx="1544012" cy="1544012"/>
            </a:xfrm>
            <a:prstGeom prst="ellipse">
              <a:avLst/>
            </a:prstGeom>
            <a:solidFill>
              <a:srgbClr val="257C97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DDFA05F-BCC0-4B99-B311-9807525A8B64}"/>
                </a:ext>
              </a:extLst>
            </p:cNvPr>
            <p:cNvSpPr/>
            <p:nvPr/>
          </p:nvSpPr>
          <p:spPr>
            <a:xfrm>
              <a:off x="9649526" y="1928681"/>
              <a:ext cx="1544012" cy="1544012"/>
            </a:xfrm>
            <a:prstGeom prst="ellipse">
              <a:avLst/>
            </a:prstGeom>
            <a:solidFill>
              <a:srgbClr val="257C97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A5C806B-6252-4F57-BD82-40C50F0DA853}"/>
                </a:ext>
              </a:extLst>
            </p:cNvPr>
            <p:cNvCxnSpPr>
              <a:cxnSpLocks/>
              <a:stCxn id="57" idx="2"/>
              <a:endCxn id="54" idx="6"/>
            </p:cNvCxnSpPr>
            <p:nvPr/>
          </p:nvCxnSpPr>
          <p:spPr>
            <a:xfrm flipH="1">
              <a:off x="2563888" y="2700687"/>
              <a:ext cx="1332538" cy="0"/>
            </a:xfrm>
            <a:prstGeom prst="line">
              <a:avLst/>
            </a:prstGeom>
            <a:ln w="63500">
              <a:solidFill>
                <a:srgbClr val="257C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EE617B2-9B9A-463D-95AA-8B50C457DA0F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>
              <a:off x="5421388" y="2700687"/>
              <a:ext cx="1351588" cy="0"/>
            </a:xfrm>
            <a:prstGeom prst="line">
              <a:avLst/>
            </a:prstGeom>
            <a:ln w="63500">
              <a:solidFill>
                <a:srgbClr val="257C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C15053A-780A-4147-9841-849C21A1DA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6988" y="2700687"/>
              <a:ext cx="1332538" cy="0"/>
            </a:xfrm>
            <a:prstGeom prst="line">
              <a:avLst/>
            </a:prstGeom>
            <a:ln w="63500">
              <a:solidFill>
                <a:srgbClr val="257C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6B65EAB-7C22-42D9-BA4C-85742F8CBD24}"/>
              </a:ext>
            </a:extLst>
          </p:cNvPr>
          <p:cNvSpPr txBox="1"/>
          <p:nvPr/>
        </p:nvSpPr>
        <p:spPr>
          <a:xfrm>
            <a:off x="1109644" y="2469855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F0BFB-3C24-4A2F-A134-3FE9F67D2413}"/>
              </a:ext>
            </a:extLst>
          </p:cNvPr>
          <p:cNvSpPr txBox="1"/>
          <p:nvPr/>
        </p:nvSpPr>
        <p:spPr>
          <a:xfrm>
            <a:off x="6817533" y="246985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59A-A75A-45B1-AA7A-1E60C7032805}"/>
              </a:ext>
            </a:extLst>
          </p:cNvPr>
          <p:cNvSpPr txBox="1"/>
          <p:nvPr/>
        </p:nvSpPr>
        <p:spPr>
          <a:xfrm>
            <a:off x="10038191" y="246985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FDEAF-C9C2-41E7-B15E-DEAFA485B8D4}"/>
              </a:ext>
            </a:extLst>
          </p:cNvPr>
          <p:cNvSpPr txBox="1"/>
          <p:nvPr/>
        </p:nvSpPr>
        <p:spPr>
          <a:xfrm>
            <a:off x="943676" y="381166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주제 선정 배경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AA60C-A344-4111-9BC4-7F95005AE681}"/>
              </a:ext>
            </a:extLst>
          </p:cNvPr>
          <p:cNvSpPr txBox="1"/>
          <p:nvPr/>
        </p:nvSpPr>
        <p:spPr>
          <a:xfrm>
            <a:off x="943676" y="4420924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데이터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69AB1-76B8-4957-9DC4-89E9D979710D}"/>
              </a:ext>
            </a:extLst>
          </p:cNvPr>
          <p:cNvSpPr txBox="1"/>
          <p:nvPr/>
        </p:nvSpPr>
        <p:spPr>
          <a:xfrm>
            <a:off x="943676" y="50301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7E62B-8E28-4E9D-B80F-993241948D4A}"/>
              </a:ext>
            </a:extLst>
          </p:cNvPr>
          <p:cNvSpPr txBox="1"/>
          <p:nvPr/>
        </p:nvSpPr>
        <p:spPr>
          <a:xfrm>
            <a:off x="3945258" y="246985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D8610-C76A-4E52-96A6-995F6EC6C37E}"/>
              </a:ext>
            </a:extLst>
          </p:cNvPr>
          <p:cNvSpPr txBox="1"/>
          <p:nvPr/>
        </p:nvSpPr>
        <p:spPr>
          <a:xfrm>
            <a:off x="3943524" y="442092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8BCB4-6B98-4B33-9CA9-BE69C4745958}"/>
              </a:ext>
            </a:extLst>
          </p:cNvPr>
          <p:cNvSpPr txBox="1"/>
          <p:nvPr/>
        </p:nvSpPr>
        <p:spPr>
          <a:xfrm>
            <a:off x="3943524" y="381332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E73D39-8A98-4DAB-882C-A1889676A332}"/>
              </a:ext>
            </a:extLst>
          </p:cNvPr>
          <p:cNvSpPr txBox="1"/>
          <p:nvPr/>
        </p:nvSpPr>
        <p:spPr>
          <a:xfrm>
            <a:off x="3943524" y="503018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모델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FED3B-F5F4-4C42-A15D-D4AF48AA3C58}"/>
              </a:ext>
            </a:extLst>
          </p:cNvPr>
          <p:cNvSpPr txBox="1"/>
          <p:nvPr/>
        </p:nvSpPr>
        <p:spPr>
          <a:xfrm>
            <a:off x="6782084" y="3811660"/>
            <a:ext cx="1608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부여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(Positive /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Negative)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97104-A1CA-4D83-A4B1-F93F8A113002}"/>
              </a:ext>
            </a:extLst>
          </p:cNvPr>
          <p:cNvSpPr txBox="1"/>
          <p:nvPr/>
        </p:nvSpPr>
        <p:spPr>
          <a:xfrm>
            <a:off x="6782084" y="50301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순위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46DED-8D10-4D77-AA73-87D8D83E64DC}"/>
              </a:ext>
            </a:extLst>
          </p:cNvPr>
          <p:cNvSpPr txBox="1"/>
          <p:nvPr/>
        </p:nvSpPr>
        <p:spPr>
          <a:xfrm>
            <a:off x="9725826" y="381471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기대 효과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FFD8F-514F-4C07-A33D-4621C3E53899}"/>
              </a:ext>
            </a:extLst>
          </p:cNvPr>
          <p:cNvSpPr txBox="1"/>
          <p:nvPr/>
        </p:nvSpPr>
        <p:spPr>
          <a:xfrm>
            <a:off x="9725826" y="43656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한계점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8FD69A-25C5-489C-B2EE-3EB84155C904}"/>
              </a:ext>
            </a:extLst>
          </p:cNvPr>
          <p:cNvSpPr txBox="1"/>
          <p:nvPr/>
        </p:nvSpPr>
        <p:spPr>
          <a:xfrm>
            <a:off x="4312434" y="719484"/>
            <a:ext cx="356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lang="ko-KR" altLang="en-US" sz="4800" dirty="0">
              <a:solidFill>
                <a:srgbClr val="257C97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D7B7D9-B4C0-417B-869A-A753B72ED737}"/>
              </a:ext>
            </a:extLst>
          </p:cNvPr>
          <p:cNvSpPr txBox="1"/>
          <p:nvPr/>
        </p:nvSpPr>
        <p:spPr>
          <a:xfrm>
            <a:off x="6782084" y="442092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지수 식</a:t>
            </a:r>
          </a:p>
        </p:txBody>
      </p:sp>
    </p:spTree>
    <p:extLst>
      <p:ext uri="{BB962C8B-B14F-4D97-AF65-F5344CB8AC3E}">
        <p14:creationId xmlns:p14="http://schemas.microsoft.com/office/powerpoint/2010/main" val="330717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C8CE426F-7F0D-4DCB-8061-F2BB9641E356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E898D6-8B58-42A6-91C4-6775CCA2E37F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3E09DA-FEE3-44E0-9E87-BB7039985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594" y="3438849"/>
            <a:ext cx="3636784" cy="31056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61C8A8-1EC5-48F1-B10D-7BD18F54D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366" y="3563222"/>
            <a:ext cx="3730712" cy="317302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95D933-4C05-4AB6-A722-33111F42BD12}"/>
              </a:ext>
            </a:extLst>
          </p:cNvPr>
          <p:cNvCxnSpPr/>
          <p:nvPr/>
        </p:nvCxnSpPr>
        <p:spPr>
          <a:xfrm>
            <a:off x="7162800" y="3876675"/>
            <a:ext cx="665832" cy="1314450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AD2CC7-112F-4B05-9206-77DBE263C0D3}"/>
              </a:ext>
            </a:extLst>
          </p:cNvPr>
          <p:cNvSpPr txBox="1"/>
          <p:nvPr/>
        </p:nvSpPr>
        <p:spPr>
          <a:xfrm>
            <a:off x="6742812" y="3595903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중구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A0E1CF-486A-4CD3-BC7C-BA673793A9F3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범죄데이터 시각화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EF8CC78-7AC4-4B64-9DC3-217C0E0DDBD7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C9F037-09C0-46B9-BF68-D61E3E9BA32A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AB86AA-0618-4E47-8FE2-D0CB657A3D30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20725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28E763D-66FB-46BD-BAEF-F04B3D9AD940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442A9-469E-43CE-8430-621098C0A71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34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과속단속카메라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29449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도로면적대비 과속 카메라대수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B547B-0842-4F17-B1F0-C9260A5F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3" y="3475507"/>
            <a:ext cx="7107222" cy="27523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FE8D3-327D-448A-A733-0519B65AB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6093" y="2942505"/>
            <a:ext cx="1236709" cy="36310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A2FF34-3726-4C5E-A933-39EB179EA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111" y="3411403"/>
            <a:ext cx="1308610" cy="301987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709E69-6E6F-4215-ABCC-AD0D4B2DEEF2}"/>
              </a:ext>
            </a:extLst>
          </p:cNvPr>
          <p:cNvSpPr/>
          <p:nvPr/>
        </p:nvSpPr>
        <p:spPr>
          <a:xfrm>
            <a:off x="8297802" y="2883548"/>
            <a:ext cx="2948505" cy="3797170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D96774-F264-402A-A2B9-F298E9CA83F7}"/>
              </a:ext>
            </a:extLst>
          </p:cNvPr>
          <p:cNvSpPr/>
          <p:nvPr/>
        </p:nvSpPr>
        <p:spPr>
          <a:xfrm rot="16200000">
            <a:off x="8799704" y="2780448"/>
            <a:ext cx="151528" cy="1467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25971A-D5B0-48BA-A95E-912491C0447D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교통데이터 시각화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F6E7CF-5FFB-46E8-A0B2-563267DEE6F0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79C09C-70AC-4B54-847A-B5D532396743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29490C-BD9D-49EA-BF7F-A2E37D450B4C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915523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C31897-8725-4195-8857-607DFFA0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79" y="3432520"/>
            <a:ext cx="4078849" cy="305717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과속단속카메라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0C320-6789-4D5D-B80F-A88B19F5E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525" y="3429000"/>
            <a:ext cx="3730712" cy="317444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6A2659E-1804-4842-B4DE-258A590CD260}"/>
              </a:ext>
            </a:extLst>
          </p:cNvPr>
          <p:cNvCxnSpPr>
            <a:cxnSpLocks/>
          </p:cNvCxnSpPr>
          <p:nvPr/>
        </p:nvCxnSpPr>
        <p:spPr>
          <a:xfrm>
            <a:off x="7162800" y="3876675"/>
            <a:ext cx="552450" cy="657225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193C6-A82A-4F8D-868F-9B04354C80F2}"/>
              </a:ext>
            </a:extLst>
          </p:cNvPr>
          <p:cNvSpPr txBox="1"/>
          <p:nvPr/>
        </p:nvSpPr>
        <p:spPr>
          <a:xfrm>
            <a:off x="6579526" y="3595903"/>
            <a:ext cx="65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은평구</a:t>
            </a:r>
            <a:endParaRPr lang="ko-KR" altLang="en-US" sz="14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65B8E-69AE-4DAB-ADF6-756AE28F319F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교통데이터 시각화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A5FF50B-243E-4AA8-B8AD-E8A5D8F8198B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E65DA3-AC6D-42DF-AD23-E2EA8B987E75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D11DA1-3042-4FA3-96E8-F2D405D1562B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8777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28E763D-66FB-46BD-BAEF-F04B3D9AD940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442A9-469E-43CE-8430-621098C0A71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어린이보호구역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605474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어린이인구대비 어린이보호구역 수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709E69-6E6F-4215-ABCC-AD0D4B2DEEF2}"/>
              </a:ext>
            </a:extLst>
          </p:cNvPr>
          <p:cNvSpPr/>
          <p:nvPr/>
        </p:nvSpPr>
        <p:spPr>
          <a:xfrm>
            <a:off x="8297802" y="2883548"/>
            <a:ext cx="2948505" cy="3797170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A0744F-DC72-4B71-AF3F-BCC7150BC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85" y="3499925"/>
            <a:ext cx="7129737" cy="2752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CF3883-AD78-4BC1-8A12-E1F3F7E30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419" y="2917984"/>
            <a:ext cx="1418413" cy="3638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40FC59-23E6-4C00-B9E9-7CAEF6E8C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9798" y="3405610"/>
            <a:ext cx="1276572" cy="28935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12C418-0532-43D8-84F1-969672C51488}"/>
              </a:ext>
            </a:extLst>
          </p:cNvPr>
          <p:cNvSpPr/>
          <p:nvPr/>
        </p:nvSpPr>
        <p:spPr>
          <a:xfrm rot="16200000">
            <a:off x="8844986" y="2784178"/>
            <a:ext cx="151528" cy="1467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4F74A-EA79-412D-A075-5B51A68C248F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교통데이터 시각화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FE3553E-C76E-4F28-8B12-E7759DB68A00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64071E-3D30-4B13-B7FA-707F4E7CC07A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15200-C215-46C1-B6D7-FC3D54A76EC5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91002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어린이보호구역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11739E-AB53-473F-ADDC-643043D5A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904" y="3440063"/>
            <a:ext cx="4074096" cy="3057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79106-A9FF-44C0-A3F7-11128C84D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05" y="3563222"/>
            <a:ext cx="3730712" cy="305175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C265F92-6ABA-4D1D-89FB-93E91FE02C75}"/>
              </a:ext>
            </a:extLst>
          </p:cNvPr>
          <p:cNvCxnSpPr>
            <a:cxnSpLocks/>
          </p:cNvCxnSpPr>
          <p:nvPr/>
        </p:nvCxnSpPr>
        <p:spPr>
          <a:xfrm>
            <a:off x="7162800" y="3876675"/>
            <a:ext cx="1438275" cy="1743075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5B8851-B21E-4F62-A085-C70D9E9A6732}"/>
              </a:ext>
            </a:extLst>
          </p:cNvPr>
          <p:cNvSpPr txBox="1"/>
          <p:nvPr/>
        </p:nvSpPr>
        <p:spPr>
          <a:xfrm>
            <a:off x="6579526" y="3595903"/>
            <a:ext cx="65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강남구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06C886-DA46-4318-AC12-D7FCA66C5EA8}"/>
              </a:ext>
            </a:extLst>
          </p:cNvPr>
          <p:cNvSpPr txBox="1"/>
          <p:nvPr/>
        </p:nvSpPr>
        <p:spPr>
          <a:xfrm>
            <a:off x="733425" y="1639486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교통데이터 시각화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19051BC-2D9C-48C9-9348-84165B73E537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0566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D36E2F-BA0F-453D-B0A9-7A90C9DBD960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07AEF-A5A7-43AA-AC25-62ED5CBC891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813634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28E763D-66FB-46BD-BAEF-F04B3D9AD940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442A9-469E-43CE-8430-621098C0A71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000" dirty="0" err="1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돌봄센터현황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7188186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어린이인구대비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열린육아방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우리동네키움센터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지역아동센터 데이터결합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39402D-12C4-4164-AC7B-0D37B7945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018" y="2931172"/>
            <a:ext cx="1291543" cy="37278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E41E27-F1C3-48D6-A5A9-81AF7F55D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1951" y="3401854"/>
            <a:ext cx="1298881" cy="299403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709E69-6E6F-4215-ABCC-AD0D4B2DEEF2}"/>
              </a:ext>
            </a:extLst>
          </p:cNvPr>
          <p:cNvSpPr/>
          <p:nvPr/>
        </p:nvSpPr>
        <p:spPr>
          <a:xfrm>
            <a:off x="8297802" y="2883548"/>
            <a:ext cx="2948505" cy="3797170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29C74D-B18F-4089-BECA-41A7B171F19F}"/>
              </a:ext>
            </a:extLst>
          </p:cNvPr>
          <p:cNvSpPr/>
          <p:nvPr/>
        </p:nvSpPr>
        <p:spPr>
          <a:xfrm rot="16200000">
            <a:off x="8844986" y="2784178"/>
            <a:ext cx="151528" cy="1467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BE6625-46A5-4FCD-B7C1-73C1E3C0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58" y="3903680"/>
            <a:ext cx="7313177" cy="16823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7F7A2C-A3DC-4CEB-B73F-425B88483771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주변환경데이터 시각화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CFDE19C-0BE3-4D95-A2C9-3C047BD1F599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78247A-4CED-484A-8D91-4B7AD1D0F6A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9E0EDD-728D-42F1-90E7-D5B586CB5532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30135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C45289-01F2-4363-A59A-64472A2654A4}"/>
              </a:ext>
            </a:extLst>
          </p:cNvPr>
          <p:cNvSpPr txBox="1"/>
          <p:nvPr/>
        </p:nvSpPr>
        <p:spPr>
          <a:xfrm>
            <a:off x="8497769" y="2401457"/>
            <a:ext cx="3015569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사용모듈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matplotlib, seaborn,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plotly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000" dirty="0" err="1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B4CE16-C35F-4512-897D-797DD0F4C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440" y="3440063"/>
            <a:ext cx="4074096" cy="2905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533388-7E51-4183-8896-3C8C7AF71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525" y="3429000"/>
            <a:ext cx="3629681" cy="305175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894567-7D66-481B-AF1F-6609A62C69B2}"/>
              </a:ext>
            </a:extLst>
          </p:cNvPr>
          <p:cNvCxnSpPr>
            <a:cxnSpLocks/>
          </p:cNvCxnSpPr>
          <p:nvPr/>
        </p:nvCxnSpPr>
        <p:spPr>
          <a:xfrm>
            <a:off x="7162800" y="3876675"/>
            <a:ext cx="1590675" cy="361950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157C1B-B641-42D5-A4B6-34F5EFA6A425}"/>
              </a:ext>
            </a:extLst>
          </p:cNvPr>
          <p:cNvSpPr txBox="1"/>
          <p:nvPr/>
        </p:nvSpPr>
        <p:spPr>
          <a:xfrm>
            <a:off x="6579526" y="3595903"/>
            <a:ext cx="65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노원구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9DB61D-2010-4E7E-AFAC-E8D8BEA06C4F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주변환경데이터 시각화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390E6BE-5313-46B3-AC1F-EFAF87C1C583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0F695B-6D6C-46E8-85D5-D0618AE0EDC1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10F618-D697-4ED9-A69D-CD1B119912C6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253759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28E763D-66FB-46BD-BAEF-F04B3D9AD940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442A9-469E-43CE-8430-621098C0A71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5322291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어린이인구대비 병원 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의원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종합병원데이터만 활용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709E69-6E6F-4215-ABCC-AD0D4B2DEEF2}"/>
              </a:ext>
            </a:extLst>
          </p:cNvPr>
          <p:cNvSpPr/>
          <p:nvPr/>
        </p:nvSpPr>
        <p:spPr>
          <a:xfrm>
            <a:off x="8297802" y="2883548"/>
            <a:ext cx="2948505" cy="3797170"/>
          </a:xfrm>
          <a:prstGeom prst="roundRect">
            <a:avLst>
              <a:gd name="adj" fmla="val 6352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5E014-BD2C-4334-8307-52B2F3A25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574" y="2960854"/>
            <a:ext cx="1003142" cy="36399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29FAD-59B8-45C9-B54C-1CB10F40A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066" y="3448499"/>
            <a:ext cx="1074795" cy="28947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1FBC56-0B93-4542-86BC-8199C1418366}"/>
              </a:ext>
            </a:extLst>
          </p:cNvPr>
          <p:cNvSpPr/>
          <p:nvPr/>
        </p:nvSpPr>
        <p:spPr>
          <a:xfrm rot="16200000">
            <a:off x="8844986" y="2812753"/>
            <a:ext cx="151528" cy="1467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995BAE-DF6B-42B0-917D-138A0D87A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79" y="3937577"/>
            <a:ext cx="7403906" cy="16831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EA9CE0-BEA1-430C-9C2F-AAE3A0AD9F0A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주변환경데이터 시각화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9E01595-23DB-4020-8DE8-2137F037203B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972238-5262-4515-B7C9-68BCE1647E34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769755-B9AF-408D-952B-0C03450635A4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42700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271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주요변수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FEA62-CB43-460F-AFA2-1C3FCCE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64" y="1945369"/>
            <a:ext cx="1830638" cy="482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56454-9D87-431E-B6E9-98A1DCB5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14" y="1926807"/>
            <a:ext cx="2056622" cy="5739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0137CD-731A-4A81-9685-FD2E983E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632" y="2000097"/>
            <a:ext cx="1566993" cy="4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310522" cy="378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분포도 확인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지도활용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E63D9C-1309-4B44-849F-E283E1928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78" y="3419263"/>
            <a:ext cx="4074097" cy="2884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E330E-8DF9-4C0D-BBF8-533C66382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765" y="3505200"/>
            <a:ext cx="3855292" cy="305513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AFBF074-6C6B-4879-B703-F2EDF35710CA}"/>
              </a:ext>
            </a:extLst>
          </p:cNvPr>
          <p:cNvCxnSpPr>
            <a:cxnSpLocks/>
          </p:cNvCxnSpPr>
          <p:nvPr/>
        </p:nvCxnSpPr>
        <p:spPr>
          <a:xfrm>
            <a:off x="7162800" y="3876675"/>
            <a:ext cx="1438275" cy="1743075"/>
          </a:xfrm>
          <a:prstGeom prst="straightConnector1">
            <a:avLst/>
          </a:prstGeom>
          <a:ln w="19050">
            <a:gradFill>
              <a:gsLst>
                <a:gs pos="0">
                  <a:schemeClr val="tx1"/>
                </a:gs>
                <a:gs pos="60000">
                  <a:schemeClr val="bg1">
                    <a:lumMod val="6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C36A6B-3CE5-4A46-A4F5-7C7E4227641D}"/>
              </a:ext>
            </a:extLst>
          </p:cNvPr>
          <p:cNvSpPr txBox="1"/>
          <p:nvPr/>
        </p:nvSpPr>
        <p:spPr>
          <a:xfrm>
            <a:off x="6579526" y="3595903"/>
            <a:ext cx="658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강남구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4558E-EFF4-4D8F-9092-5C44D4A45FA9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주변환경데이터 시각화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D2BF38E-7BA7-45B6-8212-5FD3E3992A54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FF2772-9F97-49DA-9D5C-A928036AA32E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55C15B-067F-4041-A3CE-344BD79752EB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634502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범죄데이터의 상관도 검사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2784737" cy="2963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endParaRPr lang="en-US" altLang="ko-KR" sz="1400" dirty="0">
              <a:highlight>
                <a:srgbClr val="D2E17A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대지면적대비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범죄수변화량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대지면적대비 </a:t>
            </a:r>
            <a:r>
              <a:rPr lang="en-US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변화량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대지면적대비 평균범죄건수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대지면적대비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유흥주점수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2027DF-9D72-4BB0-AA3B-CE1E6790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759" y="1737506"/>
            <a:ext cx="2775148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C7B48F-2DA5-4E9A-B652-5167C5BF9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08" y="2770491"/>
            <a:ext cx="3439057" cy="2541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00CA0-84E6-49C5-82B7-CD6FD143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848" y="2731542"/>
            <a:ext cx="3439057" cy="26004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C10E5D-12E3-4459-BDEF-A0D552992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59" y="5430996"/>
            <a:ext cx="2733675" cy="8191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074588-F360-4431-A281-21BD8314B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042" y="5440521"/>
            <a:ext cx="3162300" cy="83820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2DE584E-B872-44A4-825F-2559627D0696}"/>
              </a:ext>
            </a:extLst>
          </p:cNvPr>
          <p:cNvSpPr/>
          <p:nvPr/>
        </p:nvSpPr>
        <p:spPr>
          <a:xfrm>
            <a:off x="6096000" y="6000750"/>
            <a:ext cx="847725" cy="23987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215011-8DD0-4EF1-8CB6-DA9CA100C6F5}"/>
              </a:ext>
            </a:extLst>
          </p:cNvPr>
          <p:cNvSpPr/>
          <p:nvPr/>
        </p:nvSpPr>
        <p:spPr>
          <a:xfrm>
            <a:off x="9894999" y="6000749"/>
            <a:ext cx="847725" cy="23987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5E2FDA-A355-4892-8D91-A637E9E75BBB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상관도 분석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 분석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BDBBF31-CCD3-492C-B31E-7F3D69A8BC4A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8221D8-ECEF-48C8-B42C-2A6B9952DA00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BA673B-3433-458B-B7E8-08FC915D785E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54298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B9A3A4F5-9E25-42AD-8E1D-972A9B39DD11}"/>
              </a:ext>
            </a:extLst>
          </p:cNvPr>
          <p:cNvSpPr/>
          <p:nvPr/>
        </p:nvSpPr>
        <p:spPr>
          <a:xfrm>
            <a:off x="70549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617A7F-B834-4D1B-B0DD-C3AEEDC9FBB6}"/>
              </a:ext>
            </a:extLst>
          </p:cNvPr>
          <p:cNvSpPr/>
          <p:nvPr/>
        </p:nvSpPr>
        <p:spPr>
          <a:xfrm>
            <a:off x="9861000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1C9A030-CF60-4CDA-9BF0-89EDFD8574FF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2" y="2700687"/>
            <a:ext cx="1019874" cy="441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546C6D-D28A-470B-9D76-ACBA86A708ED}"/>
              </a:ext>
            </a:extLst>
          </p:cNvPr>
          <p:cNvCxnSpPr>
            <a:cxnSpLocks/>
            <a:endCxn id="35" idx="6"/>
          </p:cNvCxnSpPr>
          <p:nvPr/>
        </p:nvCxnSpPr>
        <p:spPr>
          <a:xfrm flipH="1" flipV="1">
            <a:off x="10982064" y="2700687"/>
            <a:ext cx="1209938" cy="4412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DF9F471-A2C4-4081-9EE0-B9F37E48E2F6}"/>
              </a:ext>
            </a:extLst>
          </p:cNvPr>
          <p:cNvSpPr/>
          <p:nvPr/>
        </p:nvSpPr>
        <p:spPr>
          <a:xfrm>
            <a:off x="1019876" y="1928681"/>
            <a:ext cx="1544012" cy="154401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7C829F7-B617-4FF8-8643-1FBC07784306}"/>
              </a:ext>
            </a:extLst>
          </p:cNvPr>
          <p:cNvSpPr/>
          <p:nvPr/>
        </p:nvSpPr>
        <p:spPr>
          <a:xfrm>
            <a:off x="4248883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A5C806B-6252-4F57-BD82-40C50F0DA853}"/>
              </a:ext>
            </a:extLst>
          </p:cNvPr>
          <p:cNvCxnSpPr>
            <a:cxnSpLocks/>
            <a:stCxn id="57" idx="2"/>
            <a:endCxn id="54" idx="6"/>
          </p:cNvCxnSpPr>
          <p:nvPr/>
        </p:nvCxnSpPr>
        <p:spPr>
          <a:xfrm flipH="1">
            <a:off x="2563888" y="2700687"/>
            <a:ext cx="1684995" cy="0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65EAB-7C22-42D9-BA4C-85742F8CBD24}"/>
              </a:ext>
            </a:extLst>
          </p:cNvPr>
          <p:cNvSpPr txBox="1"/>
          <p:nvPr/>
        </p:nvSpPr>
        <p:spPr>
          <a:xfrm>
            <a:off x="1109644" y="247938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F0BFB-3C24-4A2F-A134-3FE9F67D2413}"/>
              </a:ext>
            </a:extLst>
          </p:cNvPr>
          <p:cNvSpPr txBox="1"/>
          <p:nvPr/>
        </p:nvSpPr>
        <p:spPr>
          <a:xfrm>
            <a:off x="7131777" y="253653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59A-A75A-45B1-AA7A-1E60C7032805}"/>
              </a:ext>
            </a:extLst>
          </p:cNvPr>
          <p:cNvSpPr txBox="1"/>
          <p:nvPr/>
        </p:nvSpPr>
        <p:spPr>
          <a:xfrm>
            <a:off x="10148798" y="2536530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F77F29C-39EA-455C-BECE-893BB2C48138}"/>
              </a:ext>
            </a:extLst>
          </p:cNvPr>
          <p:cNvGrpSpPr/>
          <p:nvPr/>
        </p:nvGrpSpPr>
        <p:grpSpPr>
          <a:xfrm>
            <a:off x="692863" y="3811660"/>
            <a:ext cx="2198038" cy="1613518"/>
            <a:chOff x="764999" y="3630685"/>
            <a:chExt cx="2198038" cy="1613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2FDEAF-C9C2-41E7-B15E-DEAFA485B8D4}"/>
                </a:ext>
              </a:extLst>
            </p:cNvPr>
            <p:cNvSpPr txBox="1"/>
            <p:nvPr/>
          </p:nvSpPr>
          <p:spPr>
            <a:xfrm>
              <a:off x="860378" y="3630685"/>
              <a:ext cx="20072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주제 선정 배경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AA60C-A344-4111-9BC4-7F95005AE681}"/>
                </a:ext>
              </a:extLst>
            </p:cNvPr>
            <p:cNvSpPr txBox="1"/>
            <p:nvPr/>
          </p:nvSpPr>
          <p:spPr>
            <a:xfrm>
              <a:off x="764999" y="4223771"/>
              <a:ext cx="2198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데이터 선정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169AB1-76B8-4957-9DC4-89E9D979710D}"/>
                </a:ext>
              </a:extLst>
            </p:cNvPr>
            <p:cNvSpPr txBox="1"/>
            <p:nvPr/>
          </p:nvSpPr>
          <p:spPr>
            <a:xfrm>
              <a:off x="1201817" y="4782538"/>
              <a:ext cx="1324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분석 개요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47E62B-8E28-4E9D-B80F-993241948D4A}"/>
              </a:ext>
            </a:extLst>
          </p:cNvPr>
          <p:cNvSpPr txBox="1"/>
          <p:nvPr/>
        </p:nvSpPr>
        <p:spPr>
          <a:xfrm>
            <a:off x="4326177" y="253653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과정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0B41D1-2A09-4A7D-B986-39FB962EE44C}"/>
              </a:ext>
            </a:extLst>
          </p:cNvPr>
          <p:cNvCxnSpPr>
            <a:cxnSpLocks/>
          </p:cNvCxnSpPr>
          <p:nvPr/>
        </p:nvCxnSpPr>
        <p:spPr>
          <a:xfrm flipH="1">
            <a:off x="5364238" y="2691162"/>
            <a:ext cx="1684995" cy="0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84547D-4A9F-4995-9439-2A1AF268F53C}"/>
              </a:ext>
            </a:extLst>
          </p:cNvPr>
          <p:cNvCxnSpPr>
            <a:cxnSpLocks/>
          </p:cNvCxnSpPr>
          <p:nvPr/>
        </p:nvCxnSpPr>
        <p:spPr>
          <a:xfrm flipH="1">
            <a:off x="8183638" y="2691162"/>
            <a:ext cx="1684995" cy="0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90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교통데이터의 상관도 검사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3095719" cy="264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단속카메라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도로면적대비 평균교통사고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도로면적대비 카메라대수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어린이보호구역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어린이인구대비 어린이교통사고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도로면적대비 어린이보호구역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2027DF-9D72-4BB0-AA3B-CE1E6790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759" y="1737506"/>
            <a:ext cx="2775148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D2C0A9-9796-49ED-8BFF-F47E32F9F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18" y="2645301"/>
            <a:ext cx="3517368" cy="2546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DB9F46-4941-4B28-BB60-5285E7C6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432" y="2645301"/>
            <a:ext cx="3454935" cy="2598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C8CD18-B8C9-44CA-B3C1-DE7E6AA67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104" y="5440521"/>
            <a:ext cx="3076575" cy="828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23CE4F-A9D2-4DE8-AE99-2EE9C9F30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5482413"/>
            <a:ext cx="3371850" cy="78105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31656C-6C2E-4E3F-AFC5-26FFDDC904E5}"/>
              </a:ext>
            </a:extLst>
          </p:cNvPr>
          <p:cNvSpPr/>
          <p:nvPr/>
        </p:nvSpPr>
        <p:spPr>
          <a:xfrm>
            <a:off x="6096000" y="6000750"/>
            <a:ext cx="847725" cy="23987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4410F6-6FB7-4DC1-93D5-91E8FAD0A5B3}"/>
              </a:ext>
            </a:extLst>
          </p:cNvPr>
          <p:cNvSpPr/>
          <p:nvPr/>
        </p:nvSpPr>
        <p:spPr>
          <a:xfrm>
            <a:off x="9894999" y="6000749"/>
            <a:ext cx="847725" cy="23987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07DB3E-5751-4DA7-B570-B3EDA73FCEC1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상관도 분석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 분석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E7256B-03C3-4804-826D-F4E480FEEDFC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1A60DA-1096-49A0-8028-BE80958358E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DED7FF-EC8A-430A-A826-70F3F5B9D38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78368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주변환경데이터의 상관도 검사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4C791E-CD01-457F-98CE-C3F52F28F765}"/>
              </a:ext>
            </a:extLst>
          </p:cNvPr>
          <p:cNvSpPr txBox="1"/>
          <p:nvPr/>
        </p:nvSpPr>
        <p:spPr>
          <a:xfrm>
            <a:off x="597179" y="2979831"/>
            <a:ext cx="1739579" cy="2640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필요분석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병원개수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highlight>
                  <a:srgbClr val="D2E17A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 센터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기준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 센터 수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2027DF-9D72-4BB0-AA3B-CE1E6790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759" y="1737506"/>
            <a:ext cx="2775148" cy="10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A389BF-B84B-4A12-AE99-FC0941642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87" y="2641447"/>
            <a:ext cx="3589229" cy="2602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EFC82B-CCA8-43AB-BBDB-5E95E5FEC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5421277"/>
            <a:ext cx="1914525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1F709C-45EC-4F16-9878-283F0435A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65" y="2641448"/>
            <a:ext cx="3530773" cy="2640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FD284-E1FF-4539-BCA3-33A1642F8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767" y="5468902"/>
            <a:ext cx="1933575" cy="79057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890874E-0F3C-4C97-AC0F-09F222E18DED}"/>
              </a:ext>
            </a:extLst>
          </p:cNvPr>
          <p:cNvSpPr/>
          <p:nvPr/>
        </p:nvSpPr>
        <p:spPr>
          <a:xfrm>
            <a:off x="5867400" y="5972173"/>
            <a:ext cx="571500" cy="239872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B9732C-AE1E-491F-A278-F1DF20675EC4}"/>
              </a:ext>
            </a:extLst>
          </p:cNvPr>
          <p:cNvSpPr/>
          <p:nvPr/>
        </p:nvSpPr>
        <p:spPr>
          <a:xfrm>
            <a:off x="9837849" y="5991224"/>
            <a:ext cx="563451" cy="239871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80AB05-C78C-492D-8A46-B0C31B92BC76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상관도 분석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회귀 분석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5B422E-1EED-4A5F-968D-09C49061DC06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975462-7D74-49B0-A161-23E4F35C421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AC1B1-5158-4C67-A140-2DAD470F9116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2554610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en-US" altLang="ko-KR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35D90F-2764-406C-9B3E-18145FC31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45" y="5670159"/>
            <a:ext cx="2790825" cy="676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55123-1C03-43AD-A161-F66BCD81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29" y="3951276"/>
            <a:ext cx="3180673" cy="259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1DC0FC-85B7-4134-A4EC-5198EF412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0" y="3063271"/>
            <a:ext cx="3349790" cy="24236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34CFC-52B3-41F8-96B1-6E33CD669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322" y="4014593"/>
            <a:ext cx="3238500" cy="24669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2DE2AA-1103-434A-89EA-E593F1013B2F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3B96B-067F-4808-B751-2DC9B4E673F6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C11940-77AC-4132-AAA2-2453E8ED5F19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A0D8A0-6257-42DD-ADC4-8562D29B1CA9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2D50F-B444-4FD6-9ECA-F1A614C857C2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941900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A547C96-72E5-4AB1-954A-B7DFA6EC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9" y="3112788"/>
            <a:ext cx="3350406" cy="2386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6534D6-6B8D-46C1-9E78-5C62DCA4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45" y="5703242"/>
            <a:ext cx="2686050" cy="685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CD2E8B-755F-4074-982F-2640DF6BF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8" y="3955963"/>
            <a:ext cx="3198929" cy="25936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F5B59B5-3E4F-40C1-BFF7-DCA3AE4AA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453" y="3996870"/>
            <a:ext cx="3276600" cy="24479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313BBC-7910-41DB-A98F-D61F0ABB0F25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F8A202-3352-4831-8A04-BDF1ABE1BCA9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8BAD306-CD9F-445A-BA9D-6C14024186F2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F00B09-43A6-44DC-BE63-97A6A02BB99C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556F4-4F19-4E20-9A11-6E6A22D472F6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75912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과속단속카메라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EFEC93-1872-49DB-B4AD-C8D13A6F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33585"/>
            <a:ext cx="3417924" cy="24287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FFDFC-C397-4982-9D4E-05161F2BE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45" y="5657850"/>
            <a:ext cx="2819400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B58EE4-2D01-41FB-86F6-D54CCB627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054" y="3946713"/>
            <a:ext cx="3223056" cy="26114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2653BA-1C51-494D-B344-2DF497471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057" y="4018002"/>
            <a:ext cx="3219450" cy="21812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FDA601-8DB6-47E3-89D8-AE950ED3D582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C2D5A-5B81-42A8-A538-9A3FAA5BB8F3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07D0A1D-D4C9-4367-AC20-EE127AFB2035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9AD5A3-ABDB-4C51-B735-B21C012179BD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760D1-E7EB-4AAC-AA6C-91657C88FE49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115225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273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 보호구역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868CEC-D338-4C3E-A25D-3C56F9F3B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6" y="3114090"/>
            <a:ext cx="3417924" cy="2418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BB4917-85B3-49E5-8DEF-A92D2BB8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4" y="5629275"/>
            <a:ext cx="2838450" cy="82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866D0-1453-4897-AE90-2E2176055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34" y="3957663"/>
            <a:ext cx="3238453" cy="26086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77B666-805C-4DE4-B80E-53062C095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47" y="4042778"/>
            <a:ext cx="3392052" cy="24256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1B9048-511B-43D6-94BC-ED1297DD1E6E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D0D5B-11A9-4C18-A22B-1D6CC97DDD61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EA0D99F-B108-41DA-B6B6-E0E8F8A0E7DD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EFD56B-1912-4783-9ED4-5F9DC9DEEAFC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8D93FC-ED00-45DB-9A78-F49F64344A1B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181345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DA9DFA-F923-48DF-98B9-33F6F3B01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3134854"/>
            <a:ext cx="3408796" cy="24130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1A0CD7-CC0D-4BF9-89CD-6A141368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31" y="5657850"/>
            <a:ext cx="2914650" cy="67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99C4EB-6855-4E3C-ACD3-127630B5B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0" y="3954924"/>
            <a:ext cx="3238453" cy="26394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354637-927D-4911-9364-E1CBE01CA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956" y="3973974"/>
            <a:ext cx="3343275" cy="19335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FDD40-4DA9-4FED-9AE0-2B01CF83E6C9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D0C9DC-A31D-4D94-A138-CDE7DBD17A5C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46F146-CA16-479F-83E4-EC12C07F196B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07C00EE-BD34-4BEB-9519-718CE0E9577E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14740B-D1CC-42F9-9475-D79896785A96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236430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862221" y="0"/>
                </a:lnTo>
                <a:lnTo>
                  <a:pt x="5337693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모델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088068-0ADC-4840-AF61-F7CDF2509C0E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활용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54B37-357C-433C-AD7B-BC6E77661281}"/>
              </a:ext>
            </a:extLst>
          </p:cNvPr>
          <p:cNvSpPr txBox="1"/>
          <p:nvPr/>
        </p:nvSpPr>
        <p:spPr>
          <a:xfrm>
            <a:off x="9136415" y="49500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어린이 대상 지역환경 점수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 err="1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endParaRPr lang="ko-KR" altLang="en-US" sz="2000" dirty="0">
              <a:solidFill>
                <a:srgbClr val="779B5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FD48C-8293-4216-BA05-4C2C04337F79}"/>
              </a:ext>
            </a:extLst>
          </p:cNvPr>
          <p:cNvGrpSpPr/>
          <p:nvPr/>
        </p:nvGrpSpPr>
        <p:grpSpPr>
          <a:xfrm>
            <a:off x="4766402" y="2756648"/>
            <a:ext cx="9758070" cy="1027596"/>
            <a:chOff x="4766402" y="2663341"/>
            <a:chExt cx="9758070" cy="102759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E6E0239-1B9B-487D-A30B-0EF1B722E5F2}"/>
                </a:ext>
              </a:extLst>
            </p:cNvPr>
            <p:cNvSpPr/>
            <p:nvPr/>
          </p:nvSpPr>
          <p:spPr>
            <a:xfrm>
              <a:off x="4766402" y="2669112"/>
              <a:ext cx="6497680" cy="1021825"/>
            </a:xfrm>
            <a:prstGeom prst="roundRect">
              <a:avLst>
                <a:gd name="adj" fmla="val 781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4C791E-CD01-457F-98CE-C3F52F28F765}"/>
                </a:ext>
              </a:extLst>
            </p:cNvPr>
            <p:cNvSpPr txBox="1"/>
            <p:nvPr/>
          </p:nvSpPr>
          <p:spPr>
            <a:xfrm>
              <a:off x="4859709" y="2663341"/>
              <a:ext cx="3417923" cy="1024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필요분석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Elbow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기법을 통한 최적의 군집개수 확인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 범위 시각화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1842F3-7705-4488-BEAC-FF41827C27FF}"/>
                </a:ext>
              </a:extLst>
            </p:cNvPr>
            <p:cNvSpPr/>
            <p:nvPr/>
          </p:nvSpPr>
          <p:spPr>
            <a:xfrm>
              <a:off x="8428472" y="2986507"/>
              <a:ext cx="6096000" cy="7014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군집개수로 군집화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4.   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실루엣계수와 중심좌표 획득</a:t>
              </a: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311651-49A2-46ED-BD5E-3D6268D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4" y="3130958"/>
            <a:ext cx="3417923" cy="2423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295824-1E9E-4495-93C7-08A8CCCF7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20" y="5633940"/>
            <a:ext cx="2895600" cy="704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238055-C93C-4AAD-86AC-5136F9F6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76" y="3983499"/>
            <a:ext cx="3289037" cy="2639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BFA307-AC11-4A79-818C-29B5F192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283" y="4011189"/>
            <a:ext cx="3409950" cy="24479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9DF205-559D-4EB1-A127-00DBC8992CFF}"/>
              </a:ext>
            </a:extLst>
          </p:cNvPr>
          <p:cNvSpPr/>
          <p:nvPr/>
        </p:nvSpPr>
        <p:spPr>
          <a:xfrm>
            <a:off x="7829550" y="4295775"/>
            <a:ext cx="3523660" cy="23812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8273A-4C05-48E3-91FA-079F3D6F84D7}"/>
              </a:ext>
            </a:extLst>
          </p:cNvPr>
          <p:cNvSpPr txBox="1"/>
          <p:nvPr/>
        </p:nvSpPr>
        <p:spPr>
          <a:xfrm>
            <a:off x="733425" y="1639486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Clustering - </a:t>
            </a:r>
            <a:r>
              <a:rPr lang="en-US" altLang="ko-KR" sz="2000" i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Kmeans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10DDAB0-AB6B-49F6-983C-CDA67055EEBF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250005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86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B9A3A4F5-9E25-42AD-8E1D-972A9B39DD11}"/>
              </a:ext>
            </a:extLst>
          </p:cNvPr>
          <p:cNvSpPr/>
          <p:nvPr/>
        </p:nvSpPr>
        <p:spPr>
          <a:xfrm>
            <a:off x="70549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617A7F-B834-4D1B-B0DD-C3AEEDC9FBB6}"/>
              </a:ext>
            </a:extLst>
          </p:cNvPr>
          <p:cNvSpPr/>
          <p:nvPr/>
        </p:nvSpPr>
        <p:spPr>
          <a:xfrm>
            <a:off x="9861000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1C9A030-CF60-4CDA-9BF0-89EDFD8574F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" y="2700687"/>
            <a:ext cx="1225640" cy="4414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546C6D-D28A-470B-9D76-ACBA86A708ED}"/>
              </a:ext>
            </a:extLst>
          </p:cNvPr>
          <p:cNvCxnSpPr>
            <a:cxnSpLocks/>
            <a:endCxn id="35" idx="6"/>
          </p:cNvCxnSpPr>
          <p:nvPr/>
        </p:nvCxnSpPr>
        <p:spPr>
          <a:xfrm flipH="1" flipV="1">
            <a:off x="10982064" y="2700687"/>
            <a:ext cx="1209938" cy="4412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65EAB-7C22-42D9-BA4C-85742F8CBD24}"/>
              </a:ext>
            </a:extLst>
          </p:cNvPr>
          <p:cNvSpPr txBox="1"/>
          <p:nvPr/>
        </p:nvSpPr>
        <p:spPr>
          <a:xfrm>
            <a:off x="1109644" y="247938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F0BFB-3C24-4A2F-A134-3FE9F67D2413}"/>
              </a:ext>
            </a:extLst>
          </p:cNvPr>
          <p:cNvSpPr txBox="1"/>
          <p:nvPr/>
        </p:nvSpPr>
        <p:spPr>
          <a:xfrm>
            <a:off x="7131777" y="253653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59A-A75A-45B1-AA7A-1E60C7032805}"/>
              </a:ext>
            </a:extLst>
          </p:cNvPr>
          <p:cNvSpPr txBox="1"/>
          <p:nvPr/>
        </p:nvSpPr>
        <p:spPr>
          <a:xfrm>
            <a:off x="10148798" y="2536530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0B41D1-2A09-4A7D-B986-39FB962EE44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5127406" y="2698112"/>
            <a:ext cx="1626088" cy="2575"/>
          </a:xfrm>
          <a:prstGeom prst="line">
            <a:avLst/>
          </a:prstGeom>
          <a:ln w="635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84547D-4A9F-4995-9439-2A1AF268F53C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8308923" y="2691162"/>
            <a:ext cx="1540662" cy="9525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4329EDA-4BA2-4C75-BA36-905610988B71}"/>
              </a:ext>
            </a:extLst>
          </p:cNvPr>
          <p:cNvSpPr/>
          <p:nvPr/>
        </p:nvSpPr>
        <p:spPr>
          <a:xfrm>
            <a:off x="12256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6993C-69FC-41A5-8260-5F989EBDAE20}"/>
              </a:ext>
            </a:extLst>
          </p:cNvPr>
          <p:cNvSpPr txBox="1"/>
          <p:nvPr/>
        </p:nvSpPr>
        <p:spPr>
          <a:xfrm>
            <a:off x="1330531" y="2536530"/>
            <a:ext cx="9220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시작하기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F5E249-3308-463A-B3E4-478BC7904296}"/>
              </a:ext>
            </a:extLst>
          </p:cNvPr>
          <p:cNvSpPr/>
          <p:nvPr/>
        </p:nvSpPr>
        <p:spPr>
          <a:xfrm>
            <a:off x="6764911" y="1928681"/>
            <a:ext cx="1544012" cy="154401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CB987B-9D6F-49C7-A840-1548F5DE5FF9}"/>
              </a:ext>
            </a:extLst>
          </p:cNvPr>
          <p:cNvSpPr txBox="1"/>
          <p:nvPr/>
        </p:nvSpPr>
        <p:spPr>
          <a:xfrm>
            <a:off x="6854679" y="2479380"/>
            <a:ext cx="1364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분석결과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751723-1FB3-4038-8B13-EE7F36BC04B1}"/>
              </a:ext>
            </a:extLst>
          </p:cNvPr>
          <p:cNvSpPr/>
          <p:nvPr/>
        </p:nvSpPr>
        <p:spPr>
          <a:xfrm>
            <a:off x="40063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729DC-853A-4174-B4C1-F1B65ECA397C}"/>
              </a:ext>
            </a:extLst>
          </p:cNvPr>
          <p:cNvSpPr txBox="1"/>
          <p:nvPr/>
        </p:nvSpPr>
        <p:spPr>
          <a:xfrm>
            <a:off x="4111232" y="2536530"/>
            <a:ext cx="9220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분석과정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F935A8B-7E66-4FA4-96F1-65FC5EF6033D}"/>
              </a:ext>
            </a:extLst>
          </p:cNvPr>
          <p:cNvCxnSpPr>
            <a:cxnSpLocks/>
          </p:cNvCxnSpPr>
          <p:nvPr/>
        </p:nvCxnSpPr>
        <p:spPr>
          <a:xfrm flipH="1">
            <a:off x="2363863" y="2698112"/>
            <a:ext cx="1598042" cy="2575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0827B2-6955-4CB1-B1E4-674D2E015D18}"/>
              </a:ext>
            </a:extLst>
          </p:cNvPr>
          <p:cNvSpPr txBox="1"/>
          <p:nvPr/>
        </p:nvSpPr>
        <p:spPr>
          <a:xfrm>
            <a:off x="6477919" y="3811660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부여</a:t>
            </a:r>
            <a:endParaRPr lang="en-US" altLang="ko-KR" sz="24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(Positive /</a:t>
            </a:r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Negative)</a:t>
            </a:r>
            <a:endParaRPr lang="ko-KR" altLang="en-US" sz="16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DBECA3-219A-44F2-928D-529796622289}"/>
              </a:ext>
            </a:extLst>
          </p:cNvPr>
          <p:cNvSpPr txBox="1"/>
          <p:nvPr/>
        </p:nvSpPr>
        <p:spPr>
          <a:xfrm>
            <a:off x="6809399" y="5253461"/>
            <a:ext cx="1324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순위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E0888C-8311-4DE1-AC0C-DAD234A837D3}"/>
              </a:ext>
            </a:extLst>
          </p:cNvPr>
          <p:cNvSpPr txBox="1"/>
          <p:nvPr/>
        </p:nvSpPr>
        <p:spPr>
          <a:xfrm>
            <a:off x="6638679" y="4655671"/>
            <a:ext cx="166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지수 식</a:t>
            </a:r>
          </a:p>
        </p:txBody>
      </p:sp>
    </p:spTree>
    <p:extLst>
      <p:ext uri="{BB962C8B-B14F-4D97-AF65-F5344CB8AC3E}">
        <p14:creationId xmlns:p14="http://schemas.microsoft.com/office/powerpoint/2010/main" val="2429739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988AA3-4D65-4863-81D1-FE9EAB24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33" y="3006558"/>
            <a:ext cx="3076575" cy="2419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가중치 부여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 환경 지수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37682E-89D0-4170-8019-C2ACB102803D}"/>
              </a:ext>
            </a:extLst>
          </p:cNvPr>
          <p:cNvSpPr/>
          <p:nvPr/>
        </p:nvSpPr>
        <p:spPr>
          <a:xfrm>
            <a:off x="624700" y="2967540"/>
            <a:ext cx="1216089" cy="4649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D181A-0015-4C38-B3AB-1C8D991BB4C8}"/>
              </a:ext>
            </a:extLst>
          </p:cNvPr>
          <p:cNvSpPr/>
          <p:nvPr/>
        </p:nvSpPr>
        <p:spPr>
          <a:xfrm>
            <a:off x="829429" y="3015342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C6E449-7CC3-4634-91D9-E49D2E177DDD}"/>
              </a:ext>
            </a:extLst>
          </p:cNvPr>
          <p:cNvSpPr/>
          <p:nvPr/>
        </p:nvSpPr>
        <p:spPr>
          <a:xfrm>
            <a:off x="2149345" y="5672594"/>
            <a:ext cx="30384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범죄와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변화량 간의 상관 계수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실루엣 계수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CCTV 수 / 서울시 총 CCTV 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F650C-2E39-4A36-AB80-770BC6ABC974}"/>
              </a:ext>
            </a:extLst>
          </p:cNvPr>
          <p:cNvSpPr/>
          <p:nvPr/>
        </p:nvSpPr>
        <p:spPr>
          <a:xfrm>
            <a:off x="7290382" y="5670798"/>
            <a:ext cx="30384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범죄와 유흥주점 간의 상관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각 자치구의 실루엣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각 자치구의 유흥주점 수 / 서울시 총 유흥주점 수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563549A-32FC-40A3-8181-41B52E54B54A}"/>
              </a:ext>
            </a:extLst>
          </p:cNvPr>
          <p:cNvSpPr/>
          <p:nvPr/>
        </p:nvSpPr>
        <p:spPr>
          <a:xfrm>
            <a:off x="5660155" y="2964063"/>
            <a:ext cx="1216089" cy="4649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AA7F3-6B4A-401E-9D57-F25BD18D40ED}"/>
              </a:ext>
            </a:extLst>
          </p:cNvPr>
          <p:cNvSpPr/>
          <p:nvPr/>
        </p:nvSpPr>
        <p:spPr>
          <a:xfrm>
            <a:off x="5790240" y="3011865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209E3A7-14FA-46F9-956F-3F6945846E5F}"/>
              </a:ext>
            </a:extLst>
          </p:cNvPr>
          <p:cNvGrpSpPr/>
          <p:nvPr/>
        </p:nvGrpSpPr>
        <p:grpSpPr>
          <a:xfrm>
            <a:off x="2045518" y="2983217"/>
            <a:ext cx="8355722" cy="2486470"/>
            <a:chOff x="610997" y="3597074"/>
            <a:chExt cx="8355722" cy="248647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D0AB60-F292-4DCD-B1DF-C8289D9D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997" y="3639465"/>
              <a:ext cx="3038475" cy="24003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7559C57-926A-4AAF-9CF3-9630CE768CFE}"/>
                </a:ext>
              </a:extLst>
            </p:cNvPr>
            <p:cNvSpPr/>
            <p:nvPr/>
          </p:nvSpPr>
          <p:spPr>
            <a:xfrm>
              <a:off x="2955860" y="3597074"/>
              <a:ext cx="711071" cy="24864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0847165-1C84-4A09-AA5F-65DD38AE2D0C}"/>
                </a:ext>
              </a:extLst>
            </p:cNvPr>
            <p:cNvSpPr/>
            <p:nvPr/>
          </p:nvSpPr>
          <p:spPr>
            <a:xfrm>
              <a:off x="8255648" y="3597074"/>
              <a:ext cx="711071" cy="24864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E03693-C684-44E8-86F4-C5BDA2999262}"/>
              </a:ext>
            </a:extLst>
          </p:cNvPr>
          <p:cNvSpPr txBox="1"/>
          <p:nvPr/>
        </p:nvSpPr>
        <p:spPr>
          <a:xfrm>
            <a:off x="733425" y="1639486"/>
            <a:ext cx="468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실루엣계수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항목의 비율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B47775D-80FC-4875-8099-A995E1B5CBC9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45339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4C38D6-DE1B-45BC-A50B-AC93327FE941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05A657-9D7A-4B62-BA1A-C37EC4D7BE48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403528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578CB-5634-4C58-B92E-5EB53066E821}"/>
              </a:ext>
            </a:extLst>
          </p:cNvPr>
          <p:cNvSpPr txBox="1"/>
          <p:nvPr/>
        </p:nvSpPr>
        <p:spPr>
          <a:xfrm>
            <a:off x="733425" y="190497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통계청 지표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A9EB1-D28F-4969-A95B-5D8A5D2040F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 배경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088068-0ADC-4840-AF61-F7CDF2509C0E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54B37-357C-433C-AD7B-BC6E77661281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EB3273-D89F-4510-A804-51ED02F78172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128218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F364A2-6AB9-4752-A61D-EFB9EE369B85}"/>
              </a:ext>
            </a:extLst>
          </p:cNvPr>
          <p:cNvSpPr txBox="1"/>
          <p:nvPr/>
        </p:nvSpPr>
        <p:spPr>
          <a:xfrm>
            <a:off x="733425" y="2425194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출산율과 지역별 아동인구비율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FE7578-DFCC-4214-A6A0-F6409534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2888596"/>
            <a:ext cx="5274228" cy="24199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18772-EE6A-4A28-A956-61CC157647FB}"/>
              </a:ext>
            </a:extLst>
          </p:cNvPr>
          <p:cNvSpPr txBox="1"/>
          <p:nvPr/>
        </p:nvSpPr>
        <p:spPr>
          <a:xfrm>
            <a:off x="733425" y="5371885"/>
            <a:ext cx="27414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&lt; 2021</a:t>
            </a:r>
            <a:r>
              <a:rPr lang="ko-KR" altLang="en-US" sz="1000" dirty="0"/>
              <a:t>년 출산통계</a:t>
            </a:r>
            <a:r>
              <a:rPr lang="en-US" altLang="ko-KR" sz="1000" dirty="0"/>
              <a:t>&gt;</a:t>
            </a:r>
            <a:r>
              <a:rPr lang="ko-KR" altLang="en-US" sz="1000" dirty="0"/>
              <a:t> 통계청</a:t>
            </a:r>
            <a:r>
              <a:rPr lang="en-US" altLang="ko-KR" sz="1000" dirty="0"/>
              <a:t>/e</a:t>
            </a:r>
            <a:r>
              <a:rPr lang="ko-KR" altLang="en-US" sz="1000" dirty="0"/>
              <a:t>나라지표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A5A665-E18F-48A5-95BE-C4C3901723A6}"/>
              </a:ext>
            </a:extLst>
          </p:cNvPr>
          <p:cNvSpPr txBox="1"/>
          <p:nvPr/>
        </p:nvSpPr>
        <p:spPr>
          <a:xfrm>
            <a:off x="6193873" y="5494995"/>
            <a:ext cx="3137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장래인구추계 </a:t>
            </a:r>
            <a:r>
              <a:rPr lang="ko-KR" altLang="en-US" sz="1000" dirty="0" err="1"/>
              <a:t>시도편</a:t>
            </a:r>
            <a:r>
              <a:rPr lang="ko-KR" altLang="en-US" sz="1000" dirty="0"/>
              <a:t> </a:t>
            </a:r>
            <a:r>
              <a:rPr lang="en-US" altLang="ko-KR" sz="1000" dirty="0"/>
              <a:t>&lt;</a:t>
            </a:r>
            <a:r>
              <a:rPr lang="ko-KR" altLang="en-US" sz="1000" dirty="0"/>
              <a:t>지적통계</a:t>
            </a:r>
            <a:r>
              <a:rPr lang="en-US" altLang="ko-KR" sz="1000" dirty="0"/>
              <a:t>&gt;, </a:t>
            </a:r>
            <a:r>
              <a:rPr lang="ko-KR" altLang="en-US" sz="1000" dirty="0"/>
              <a:t>국토교통부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255477D-EA35-4D5E-B671-4C9737B4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73" y="2825304"/>
            <a:ext cx="5672138" cy="2543175"/>
          </a:xfrm>
          <a:prstGeom prst="rect">
            <a:avLst/>
          </a:prstGeom>
        </p:spPr>
      </p:pic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D0B75652-B6CD-43E5-BD7E-2E9E4FFD9ED8}"/>
              </a:ext>
            </a:extLst>
          </p:cNvPr>
          <p:cNvSpPr/>
          <p:nvPr/>
        </p:nvSpPr>
        <p:spPr>
          <a:xfrm>
            <a:off x="8120543" y="3095538"/>
            <a:ext cx="3061982" cy="1770077"/>
          </a:xfrm>
          <a:prstGeom prst="wedgeRectCallout">
            <a:avLst>
              <a:gd name="adj1" fmla="val 53962"/>
              <a:gd name="adj2" fmla="val 37856"/>
            </a:avLst>
          </a:prstGeom>
          <a:solidFill>
            <a:schemeClr val="bg1"/>
          </a:solidFill>
          <a:ln w="28575">
            <a:solidFill>
              <a:srgbClr val="77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6F214CE-8D20-43CC-96A7-01C1A5CD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195" y="3131099"/>
            <a:ext cx="2552678" cy="16989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F04B0C0-E57F-4897-B242-538987DC5624}"/>
              </a:ext>
            </a:extLst>
          </p:cNvPr>
          <p:cNvSpPr txBox="1"/>
          <p:nvPr/>
        </p:nvSpPr>
        <p:spPr>
          <a:xfrm>
            <a:off x="1176759" y="5854772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출산율이 점점 줄어들고 있음을 확인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35527B-BF67-42AD-854E-D43C8A26EFA6}"/>
              </a:ext>
            </a:extLst>
          </p:cNvPr>
          <p:cNvGrpSpPr/>
          <p:nvPr/>
        </p:nvGrpSpPr>
        <p:grpSpPr>
          <a:xfrm>
            <a:off x="6654879" y="5839739"/>
            <a:ext cx="3869970" cy="369332"/>
            <a:chOff x="6608224" y="5867732"/>
            <a:chExt cx="386997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FB034C-C718-4018-A519-1FF5C930D6DA}"/>
                </a:ext>
              </a:extLst>
            </p:cNvPr>
            <p:cNvSpPr txBox="1"/>
            <p:nvPr/>
          </p:nvSpPr>
          <p:spPr>
            <a:xfrm>
              <a:off x="6608224" y="5867732"/>
              <a:ext cx="3869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면적대비 서울의 아동인구     가 가장 많음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57E68B8-140B-43A5-A0A6-C3B755EA19D1}"/>
                </a:ext>
              </a:extLst>
            </p:cNvPr>
            <p:cNvSpPr/>
            <p:nvPr/>
          </p:nvSpPr>
          <p:spPr>
            <a:xfrm>
              <a:off x="9020611" y="5990222"/>
              <a:ext cx="197948" cy="114137"/>
            </a:xfrm>
            <a:prstGeom prst="rect">
              <a:avLst/>
            </a:prstGeom>
            <a:solidFill>
              <a:srgbClr val="FF81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31308A3-3EB6-4932-B10C-BB1D0BD51348}"/>
              </a:ext>
            </a:extLst>
          </p:cNvPr>
          <p:cNvSpPr/>
          <p:nvPr/>
        </p:nvSpPr>
        <p:spPr>
          <a:xfrm>
            <a:off x="811761" y="5924905"/>
            <a:ext cx="364998" cy="209254"/>
          </a:xfrm>
          <a:prstGeom prst="rightArrow">
            <a:avLst>
              <a:gd name="adj1" fmla="val 40896"/>
              <a:gd name="adj2" fmla="val 91632"/>
            </a:avLst>
          </a:prstGeom>
          <a:solidFill>
            <a:srgbClr val="77B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8EEA476-AFC8-4176-AED4-872E34D9075F}"/>
              </a:ext>
            </a:extLst>
          </p:cNvPr>
          <p:cNvSpPr/>
          <p:nvPr/>
        </p:nvSpPr>
        <p:spPr>
          <a:xfrm>
            <a:off x="6300314" y="5916149"/>
            <a:ext cx="364998" cy="209254"/>
          </a:xfrm>
          <a:prstGeom prst="rightArrow">
            <a:avLst>
              <a:gd name="adj1" fmla="val 40896"/>
              <a:gd name="adj2" fmla="val 91632"/>
            </a:avLst>
          </a:prstGeom>
          <a:solidFill>
            <a:srgbClr val="77B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0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B12370-9704-4127-8514-1EB642DA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19" y="3010436"/>
            <a:ext cx="3143250" cy="24193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가중치 부여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 환경 지수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37682E-89D0-4170-8019-C2ACB102803D}"/>
              </a:ext>
            </a:extLst>
          </p:cNvPr>
          <p:cNvSpPr/>
          <p:nvPr/>
        </p:nvSpPr>
        <p:spPr>
          <a:xfrm>
            <a:off x="624700" y="2967540"/>
            <a:ext cx="1216089" cy="4649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D181A-0015-4C38-B3AB-1C8D991BB4C8}"/>
              </a:ext>
            </a:extLst>
          </p:cNvPr>
          <p:cNvSpPr/>
          <p:nvPr/>
        </p:nvSpPr>
        <p:spPr>
          <a:xfrm>
            <a:off x="662261" y="3015342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과속카메라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F650C-2E39-4A36-AB80-770BC6ABC974}"/>
              </a:ext>
            </a:extLst>
          </p:cNvPr>
          <p:cNvSpPr/>
          <p:nvPr/>
        </p:nvSpPr>
        <p:spPr>
          <a:xfrm>
            <a:off x="6885440" y="5547322"/>
            <a:ext cx="378200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교통사고와 어린이 보호구역 간의 상관 계수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실루엣 계수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어린이 보호구역 수 / 서울시 총 어린이 보호구역 수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563549A-32FC-40A3-8181-41B52E54B54A}"/>
              </a:ext>
            </a:extLst>
          </p:cNvPr>
          <p:cNvSpPr/>
          <p:nvPr/>
        </p:nvSpPr>
        <p:spPr>
          <a:xfrm>
            <a:off x="5660155" y="2964063"/>
            <a:ext cx="1216089" cy="69413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AA7F3-6B4A-401E-9D57-F25BD18D40ED}"/>
              </a:ext>
            </a:extLst>
          </p:cNvPr>
          <p:cNvSpPr/>
          <p:nvPr/>
        </p:nvSpPr>
        <p:spPr>
          <a:xfrm>
            <a:off x="5790240" y="2993203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보호구역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847165-1C84-4A09-AA5F-65DD38AE2D0C}"/>
              </a:ext>
            </a:extLst>
          </p:cNvPr>
          <p:cNvSpPr/>
          <p:nvPr/>
        </p:nvSpPr>
        <p:spPr>
          <a:xfrm>
            <a:off x="9690169" y="2983217"/>
            <a:ext cx="711071" cy="24864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02E7F-C541-4AB1-915C-995FDE6D8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20" y="3089171"/>
            <a:ext cx="2943225" cy="21431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559C57-926A-4AAF-9CF3-9630CE768CFE}"/>
              </a:ext>
            </a:extLst>
          </p:cNvPr>
          <p:cNvSpPr/>
          <p:nvPr/>
        </p:nvSpPr>
        <p:spPr>
          <a:xfrm>
            <a:off x="4390381" y="2983217"/>
            <a:ext cx="711071" cy="2277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1316C6-171D-4845-B6F7-F295B19D5600}"/>
              </a:ext>
            </a:extLst>
          </p:cNvPr>
          <p:cNvSpPr/>
          <p:nvPr/>
        </p:nvSpPr>
        <p:spPr>
          <a:xfrm>
            <a:off x="2081277" y="5547322"/>
            <a:ext cx="32312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교통사고와 단속카메라 간의 상관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각 자치구의 실루엣 계수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단속카메라 수 / 서울시 총 단속카메라 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70CC4-B714-450D-B0A9-4CB21D0489E9}"/>
              </a:ext>
            </a:extLst>
          </p:cNvPr>
          <p:cNvSpPr txBox="1"/>
          <p:nvPr/>
        </p:nvSpPr>
        <p:spPr>
          <a:xfrm>
            <a:off x="733425" y="1639486"/>
            <a:ext cx="468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실루엣계수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항목의 비율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4524406-BCCB-4703-82CC-BAF8233FCFEF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45339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BF06C1-1FA0-4BF1-B02A-FEB33243BD5A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010AD6-7BD4-4179-8247-13D338F299C7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52071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가중치 부여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33135E-593E-45A7-98A7-DBD612BE2538}"/>
              </a:ext>
            </a:extLst>
          </p:cNvPr>
          <p:cNvSpPr txBox="1"/>
          <p:nvPr/>
        </p:nvSpPr>
        <p:spPr>
          <a:xfrm>
            <a:off x="546619" y="2445247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rgbClr val="779B5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주변 환경 지수</a:t>
            </a:r>
          </a:p>
        </p:txBody>
      </p:sp>
      <p:pic>
        <p:nvPicPr>
          <p:cNvPr id="20482" name="Picture 2" descr="https://upload.wikimedia.org/wikipedia/commons/thumb/0/05/Scikit_learn_logo_small.svg/1200px-Scikit_learn_logo_small.svg.png">
            <a:extLst>
              <a:ext uri="{FF2B5EF4-FFF2-40B4-BE49-F238E27FC236}">
                <a16:creationId xmlns:a16="http://schemas.microsoft.com/office/drawing/2014/main" id="{D8031531-BDFF-44E6-9FE3-80B7C133F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32" y="1651423"/>
            <a:ext cx="15570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B37682E-89D0-4170-8019-C2ACB102803D}"/>
              </a:ext>
            </a:extLst>
          </p:cNvPr>
          <p:cNvSpPr/>
          <p:nvPr/>
        </p:nvSpPr>
        <p:spPr>
          <a:xfrm>
            <a:off x="624700" y="2967540"/>
            <a:ext cx="1216089" cy="4649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FD181A-0015-4C38-B3AB-1C8D991BB4C8}"/>
              </a:ext>
            </a:extLst>
          </p:cNvPr>
          <p:cNvSpPr/>
          <p:nvPr/>
        </p:nvSpPr>
        <p:spPr>
          <a:xfrm>
            <a:off x="899831" y="3024734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 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F650C-2E39-4A36-AB80-770BC6ABC974}"/>
              </a:ext>
            </a:extLst>
          </p:cNvPr>
          <p:cNvSpPr/>
          <p:nvPr/>
        </p:nvSpPr>
        <p:spPr>
          <a:xfrm>
            <a:off x="7279409" y="5527135"/>
            <a:ext cx="30384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어린이인구와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간의 상관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실루엣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 / 서울시 총 </a:t>
            </a:r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돌봄센터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수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563549A-32FC-40A3-8181-41B52E54B54A}"/>
              </a:ext>
            </a:extLst>
          </p:cNvPr>
          <p:cNvSpPr/>
          <p:nvPr/>
        </p:nvSpPr>
        <p:spPr>
          <a:xfrm>
            <a:off x="5660155" y="2964063"/>
            <a:ext cx="1216089" cy="4649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0AA7F3-6B4A-401E-9D57-F25BD18D40ED}"/>
              </a:ext>
            </a:extLst>
          </p:cNvPr>
          <p:cNvSpPr/>
          <p:nvPr/>
        </p:nvSpPr>
        <p:spPr>
          <a:xfrm>
            <a:off x="5752140" y="3011865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돌봄 센터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D836E-05C4-4938-AECB-AB9803211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77" y="3095889"/>
            <a:ext cx="3114675" cy="18954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559C57-926A-4AAF-9CF3-9630CE768CFE}"/>
              </a:ext>
            </a:extLst>
          </p:cNvPr>
          <p:cNvSpPr/>
          <p:nvPr/>
        </p:nvSpPr>
        <p:spPr>
          <a:xfrm>
            <a:off x="4432326" y="3030842"/>
            <a:ext cx="711071" cy="2055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A29A3D-90FC-4174-8CA1-DCADCFEA7F95}"/>
              </a:ext>
            </a:extLst>
          </p:cNvPr>
          <p:cNvSpPr/>
          <p:nvPr/>
        </p:nvSpPr>
        <p:spPr>
          <a:xfrm>
            <a:off x="2330674" y="5499104"/>
            <a:ext cx="242687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어린이인구와 병원 간의 상관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실루엣 계수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1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자치구의 병원 수 / 서울시 총 병원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284851-D557-4372-909B-F96516261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22" y="3011688"/>
            <a:ext cx="3067050" cy="242887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847165-1C84-4A09-AA5F-65DD38AE2D0C}"/>
              </a:ext>
            </a:extLst>
          </p:cNvPr>
          <p:cNvSpPr/>
          <p:nvPr/>
        </p:nvSpPr>
        <p:spPr>
          <a:xfrm>
            <a:off x="9690169" y="2988897"/>
            <a:ext cx="711071" cy="24385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BAE9C-595F-4743-810C-3428BD99670C}"/>
              </a:ext>
            </a:extLst>
          </p:cNvPr>
          <p:cNvSpPr txBox="1"/>
          <p:nvPr/>
        </p:nvSpPr>
        <p:spPr>
          <a:xfrm>
            <a:off x="733425" y="1639486"/>
            <a:ext cx="468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상관계수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실루엣계수 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항목의 비율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AF27F7A-A6DE-4EB0-86EB-3B31560516AD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45339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066267-DC78-4354-A12B-F95AEE97213B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701FC-92FF-45CA-9AA6-C7697538C525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206321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기준데이터인 범죄</a:t>
            </a:r>
            <a:r>
              <a:rPr lang="en-US" altLang="ko-KR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교통사고</a:t>
            </a:r>
            <a:r>
              <a:rPr lang="en-US" altLang="ko-KR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 환경 중 부정적인 데이터에는 </a:t>
            </a:r>
            <a:r>
              <a:rPr lang="en-US" altLang="ko-KR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-</a:t>
            </a:r>
            <a:r>
              <a:rPr lang="ko-KR" altLang="en-US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부여하고 긍정적인 데이터에는 </a:t>
            </a:r>
            <a:r>
              <a:rPr lang="en-US" altLang="ko-KR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+</a:t>
            </a:r>
            <a:r>
              <a:rPr lang="ko-KR" altLang="en-US" b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부여</a:t>
            </a:r>
            <a:endParaRPr lang="ko-KR" altLang="en-US" b="1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 지수 식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9EB8C0-9F5B-4196-B3F0-BC579070149C}"/>
              </a:ext>
            </a:extLst>
          </p:cNvPr>
          <p:cNvSpPr txBox="1"/>
          <p:nvPr/>
        </p:nvSpPr>
        <p:spPr>
          <a:xfrm>
            <a:off x="5514961" y="3255466"/>
            <a:ext cx="4003019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가중치를 부여한 각 항목의 점수를 활용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부정적인 데이터에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negative(-)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부여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긍정적인 데이터에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positive(+)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부여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AC2DE3-D2CB-4BF9-8BE2-47BCAA263EB3}"/>
              </a:ext>
            </a:extLst>
          </p:cNvPr>
          <p:cNvGrpSpPr/>
          <p:nvPr/>
        </p:nvGrpSpPr>
        <p:grpSpPr>
          <a:xfrm>
            <a:off x="1426368" y="5010887"/>
            <a:ext cx="9339263" cy="1022592"/>
            <a:chOff x="1387087" y="3461540"/>
            <a:chExt cx="9339263" cy="10225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053134-411F-4CAD-9BE9-445064660988}"/>
                </a:ext>
              </a:extLst>
            </p:cNvPr>
            <p:cNvSpPr/>
            <p:nvPr/>
          </p:nvSpPr>
          <p:spPr>
            <a:xfrm>
              <a:off x="1387087" y="3682495"/>
              <a:ext cx="9267825" cy="801637"/>
            </a:xfrm>
            <a:prstGeom prst="rect">
              <a:avLst/>
            </a:prstGeom>
            <a:pattFill prst="pct20">
              <a:fgClr>
                <a:srgbClr val="257C97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8BB87B-37F1-4F4B-88F2-499AE2A6D5C7}"/>
                </a:ext>
              </a:extLst>
            </p:cNvPr>
            <p:cNvSpPr txBox="1"/>
            <p:nvPr/>
          </p:nvSpPr>
          <p:spPr>
            <a:xfrm>
              <a:off x="1770474" y="3867089"/>
              <a:ext cx="89558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환경 지수   </a:t>
              </a:r>
              <a:r>
                <a:rPr lang="en-US" altLang="ko-KR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=    1   - </a:t>
              </a:r>
              <a:r>
                <a:rPr lang="ko-KR" altLang="en-US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범죄 환경 지수  </a:t>
              </a:r>
              <a:r>
                <a:rPr lang="en-US" altLang="ko-KR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- </a:t>
              </a:r>
              <a:r>
                <a:rPr lang="ko-KR" altLang="en-US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교통사고 환경 지수  </a:t>
              </a:r>
              <a:r>
                <a:rPr lang="en-US" altLang="ko-KR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2200" i="1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 환경 지수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41AB5-2470-4F71-A5FD-77B5645C3797}"/>
                </a:ext>
              </a:extLst>
            </p:cNvPr>
            <p:cNvSpPr txBox="1"/>
            <p:nvPr/>
          </p:nvSpPr>
          <p:spPr>
            <a:xfrm>
              <a:off x="1398256" y="3461540"/>
              <a:ext cx="3898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Arial" panose="020B0604020202020204" pitchFamily="34" charset="0"/>
                  <a:ea typeface="Pretendard" panose="02000803000000020004" pitchFamily="50" charset="-127"/>
                  <a:cs typeface="Arial" panose="020B0604020202020204" pitchFamily="34" charset="0"/>
                </a:rPr>
                <a:t>“</a:t>
              </a:r>
              <a:endParaRPr lang="ko-KR" altLang="en-US" sz="4800" dirty="0">
                <a:latin typeface="Arial" panose="020B0604020202020204" pitchFamily="34" charset="0"/>
                <a:ea typeface="Pretendard" panose="0200080300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C4DB2E-0326-40CE-9AB6-0C4CE401008F}"/>
                </a:ext>
              </a:extLst>
            </p:cNvPr>
            <p:cNvSpPr txBox="1"/>
            <p:nvPr/>
          </p:nvSpPr>
          <p:spPr>
            <a:xfrm>
              <a:off x="10208881" y="3461540"/>
              <a:ext cx="3898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Arial" panose="020B0604020202020204" pitchFamily="34" charset="0"/>
                  <a:ea typeface="Pretendard" panose="02000803000000020004" pitchFamily="50" charset="-127"/>
                  <a:cs typeface="Arial" panose="020B0604020202020204" pitchFamily="34" charset="0"/>
                </a:rPr>
                <a:t>”</a:t>
              </a:r>
              <a:endParaRPr lang="ko-KR" altLang="en-US" sz="4800" dirty="0">
                <a:latin typeface="Arial" panose="020B0604020202020204" pitchFamily="34" charset="0"/>
                <a:ea typeface="Pretendard" panose="02000803000000020004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54BF605-E299-4CAA-9BC9-A7458A8D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06" y="2410760"/>
            <a:ext cx="3150255" cy="26235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F66381-7815-48B9-A506-D99BD7FAD9EA}"/>
              </a:ext>
            </a:extLst>
          </p:cNvPr>
          <p:cNvSpPr txBox="1"/>
          <p:nvPr/>
        </p:nvSpPr>
        <p:spPr>
          <a:xfrm>
            <a:off x="733425" y="1639486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점수를 위한 환경 지수 식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CB4367-0624-43A2-930D-7E3D9E316E83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3909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75D0B2-C541-4EE7-AD08-BDBA2D096068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787EC-DF39-4E40-822A-9DDF130D0289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836644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 빈도수가 많은 중구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3243B64-01D1-441C-A343-5F02512F71BB}"/>
              </a:ext>
            </a:extLst>
          </p:cNvPr>
          <p:cNvSpPr/>
          <p:nvPr/>
        </p:nvSpPr>
        <p:spPr>
          <a:xfrm>
            <a:off x="4809742" y="1568789"/>
            <a:ext cx="7089526" cy="635799"/>
          </a:xfrm>
          <a:prstGeom prst="roundRect">
            <a:avLst>
              <a:gd name="adj" fmla="val 1816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 점수 순위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34B4FB-90F7-452F-B93C-1C2AA644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980" y="2238972"/>
            <a:ext cx="2970667" cy="43721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C8F151-571E-491C-BF17-8077905E0841}"/>
              </a:ext>
            </a:extLst>
          </p:cNvPr>
          <p:cNvSpPr/>
          <p:nvPr/>
        </p:nvSpPr>
        <p:spPr>
          <a:xfrm>
            <a:off x="8589668" y="2371826"/>
            <a:ext cx="3018149" cy="8776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F7068-E5E9-49AA-8B25-C33AEA5A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22" y="2522031"/>
            <a:ext cx="5500688" cy="15282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5D8FE2-0572-4AEE-A821-7033F26D93F1}"/>
              </a:ext>
            </a:extLst>
          </p:cNvPr>
          <p:cNvSpPr/>
          <p:nvPr/>
        </p:nvSpPr>
        <p:spPr>
          <a:xfrm>
            <a:off x="8589668" y="5751369"/>
            <a:ext cx="3018149" cy="82087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DB7BCB-764C-4B43-B8D3-085CDF0196FC}"/>
              </a:ext>
            </a:extLst>
          </p:cNvPr>
          <p:cNvCxnSpPr>
            <a:cxnSpLocks/>
            <a:stCxn id="5" idx="1"/>
            <a:endCxn id="28" idx="3"/>
          </p:cNvCxnSpPr>
          <p:nvPr/>
        </p:nvCxnSpPr>
        <p:spPr>
          <a:xfrm flipH="1">
            <a:off x="6686550" y="2810664"/>
            <a:ext cx="1903118" cy="4950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9F02D1B-693F-4AB1-8C87-9110D07D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72" y="4700643"/>
            <a:ext cx="5500688" cy="152182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48DB25-6A56-410B-9006-821ABA5FFE76}"/>
              </a:ext>
            </a:extLst>
          </p:cNvPr>
          <p:cNvSpPr/>
          <p:nvPr/>
        </p:nvSpPr>
        <p:spPr>
          <a:xfrm>
            <a:off x="912518" y="2468079"/>
            <a:ext cx="5774032" cy="1675349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54E665-B790-4460-BE24-8ECAAFD756D8}"/>
              </a:ext>
            </a:extLst>
          </p:cNvPr>
          <p:cNvSpPr/>
          <p:nvPr/>
        </p:nvSpPr>
        <p:spPr>
          <a:xfrm>
            <a:off x="912518" y="4622593"/>
            <a:ext cx="5774032" cy="1675349"/>
          </a:xfrm>
          <a:prstGeom prst="rect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6232F74-B0F7-45BC-8E9D-96F986B5354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698894" y="5848930"/>
            <a:ext cx="1890774" cy="31287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D8235D-0B73-4510-9787-1195410C90DF}"/>
              </a:ext>
            </a:extLst>
          </p:cNvPr>
          <p:cNvSpPr txBox="1"/>
          <p:nvPr/>
        </p:nvSpPr>
        <p:spPr>
          <a:xfrm>
            <a:off x="991693" y="4193726"/>
            <a:ext cx="417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CCTV(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안심이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수량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어린이보호구역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병원이 많은 </a:t>
            </a:r>
            <a:r>
              <a:rPr lang="ko-KR" altLang="en-US" sz="1400" dirty="0">
                <a:solidFill>
                  <a:schemeClr val="bg1"/>
                </a:solidFill>
                <a:highlight>
                  <a:srgbClr val="FF00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강남구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FB1675-6A0F-48AC-99E9-A8E91F84EC12}"/>
              </a:ext>
            </a:extLst>
          </p:cNvPr>
          <p:cNvSpPr/>
          <p:nvPr/>
        </p:nvSpPr>
        <p:spPr>
          <a:xfrm>
            <a:off x="991693" y="6367579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빈도수가 많은 </a:t>
            </a:r>
            <a:r>
              <a:rPr lang="ko-KR" altLang="en-US" sz="1400" dirty="0">
                <a:solidFill>
                  <a:schemeClr val="bg1"/>
                </a:solidFill>
                <a:highlight>
                  <a:srgbClr val="00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F2FF6B-23C3-4474-9FB5-3E41B3BAD7CB}"/>
              </a:ext>
            </a:extLst>
          </p:cNvPr>
          <p:cNvSpPr txBox="1"/>
          <p:nvPr/>
        </p:nvSpPr>
        <p:spPr>
          <a:xfrm>
            <a:off x="733425" y="1639486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환경지수 식으로 계산한 점수 순위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189E15F-0E48-444C-AFD7-A3622878DA3A}"/>
              </a:ext>
            </a:extLst>
          </p:cNvPr>
          <p:cNvCxnSpPr>
            <a:cxnSpLocks/>
          </p:cNvCxnSpPr>
          <p:nvPr/>
        </p:nvCxnSpPr>
        <p:spPr>
          <a:xfrm>
            <a:off x="723900" y="2068171"/>
            <a:ext cx="380047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1A51129-F915-46DE-9D0D-C784B4AF0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467" y="1835031"/>
            <a:ext cx="6915150" cy="304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861BD9-C4FE-4D17-83A9-DCF3E6EE04E2}"/>
              </a:ext>
            </a:extLst>
          </p:cNvPr>
          <p:cNvSpPr txBox="1"/>
          <p:nvPr/>
        </p:nvSpPr>
        <p:spPr>
          <a:xfrm>
            <a:off x="7478480" y="1607205"/>
            <a:ext cx="8955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환경 지수   </a:t>
            </a:r>
            <a:r>
              <a:rPr lang="en-US" altLang="ko-KR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=    1   - </a:t>
            </a:r>
            <a:r>
              <a:rPr lang="ko-KR" altLang="en-US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범죄 환경 지수  </a:t>
            </a:r>
            <a:r>
              <a:rPr lang="en-US" altLang="ko-KR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- </a:t>
            </a:r>
            <a:r>
              <a:rPr lang="ko-KR" altLang="en-US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교통사고 환경 지수  </a:t>
            </a:r>
            <a:r>
              <a:rPr lang="en-US" altLang="ko-KR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+ </a:t>
            </a:r>
            <a:r>
              <a:rPr lang="ko-KR" altLang="en-US" sz="1100" i="1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 환경 지수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ACD38C-6549-4EF8-8DD5-4D48C4ECED78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9CF764-0636-41D4-A25D-488F64EA9C76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944128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B9A3A4F5-9E25-42AD-8E1D-972A9B39DD11}"/>
              </a:ext>
            </a:extLst>
          </p:cNvPr>
          <p:cNvSpPr/>
          <p:nvPr/>
        </p:nvSpPr>
        <p:spPr>
          <a:xfrm>
            <a:off x="6784561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617A7F-B834-4D1B-B0DD-C3AEEDC9FBB6}"/>
              </a:ext>
            </a:extLst>
          </p:cNvPr>
          <p:cNvSpPr/>
          <p:nvPr/>
        </p:nvSpPr>
        <p:spPr>
          <a:xfrm>
            <a:off x="9861000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1C9A030-CF60-4CDA-9BF0-89EDFD8574F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" y="2700687"/>
            <a:ext cx="1225640" cy="4414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9546C6D-D28A-470B-9D76-ACBA86A708ED}"/>
              </a:ext>
            </a:extLst>
          </p:cNvPr>
          <p:cNvCxnSpPr>
            <a:cxnSpLocks/>
            <a:endCxn id="35" idx="6"/>
          </p:cNvCxnSpPr>
          <p:nvPr/>
        </p:nvCxnSpPr>
        <p:spPr>
          <a:xfrm flipH="1" flipV="1">
            <a:off x="10982064" y="2700687"/>
            <a:ext cx="1209938" cy="4412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65EAB-7C22-42D9-BA4C-85742F8CBD24}"/>
              </a:ext>
            </a:extLst>
          </p:cNvPr>
          <p:cNvSpPr txBox="1"/>
          <p:nvPr/>
        </p:nvSpPr>
        <p:spPr>
          <a:xfrm>
            <a:off x="1109644" y="247938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F0BFB-3C24-4A2F-A134-3FE9F67D2413}"/>
              </a:ext>
            </a:extLst>
          </p:cNvPr>
          <p:cNvSpPr txBox="1"/>
          <p:nvPr/>
        </p:nvSpPr>
        <p:spPr>
          <a:xfrm>
            <a:off x="6861396" y="2536530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59A-A75A-45B1-AA7A-1E60C7032805}"/>
              </a:ext>
            </a:extLst>
          </p:cNvPr>
          <p:cNvSpPr txBox="1"/>
          <p:nvPr/>
        </p:nvSpPr>
        <p:spPr>
          <a:xfrm>
            <a:off x="10148798" y="2536530"/>
            <a:ext cx="5533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결론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0B41D1-2A09-4A7D-B986-39FB962EE44C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5127406" y="2698112"/>
            <a:ext cx="1626088" cy="2575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A84547D-4A9F-4995-9439-2A1AF268F53C}"/>
              </a:ext>
            </a:extLst>
          </p:cNvPr>
          <p:cNvCxnSpPr>
            <a:cxnSpLocks/>
            <a:stCxn id="27" idx="2"/>
            <a:endCxn id="34" idx="6"/>
          </p:cNvCxnSpPr>
          <p:nvPr/>
        </p:nvCxnSpPr>
        <p:spPr>
          <a:xfrm flipH="1">
            <a:off x="7905625" y="2700687"/>
            <a:ext cx="1631061" cy="0"/>
          </a:xfrm>
          <a:prstGeom prst="line">
            <a:avLst/>
          </a:prstGeom>
          <a:ln w="635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4329EDA-4BA2-4C75-BA36-905610988B71}"/>
              </a:ext>
            </a:extLst>
          </p:cNvPr>
          <p:cNvSpPr/>
          <p:nvPr/>
        </p:nvSpPr>
        <p:spPr>
          <a:xfrm>
            <a:off x="12256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6993C-69FC-41A5-8260-5F989EBDAE20}"/>
              </a:ext>
            </a:extLst>
          </p:cNvPr>
          <p:cNvSpPr txBox="1"/>
          <p:nvPr/>
        </p:nvSpPr>
        <p:spPr>
          <a:xfrm>
            <a:off x="1330531" y="2536530"/>
            <a:ext cx="9220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시작하기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751723-1FB3-4038-8B13-EE7F36BC04B1}"/>
              </a:ext>
            </a:extLst>
          </p:cNvPr>
          <p:cNvSpPr/>
          <p:nvPr/>
        </p:nvSpPr>
        <p:spPr>
          <a:xfrm>
            <a:off x="4006342" y="2140155"/>
            <a:ext cx="1121064" cy="1121064"/>
          </a:xfrm>
          <a:prstGeom prst="ellipse">
            <a:avLst/>
          </a:prstGeom>
          <a:solidFill>
            <a:schemeClr val="bg1">
              <a:alpha val="42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729DC-853A-4174-B4C1-F1B65ECA397C}"/>
              </a:ext>
            </a:extLst>
          </p:cNvPr>
          <p:cNvSpPr txBox="1"/>
          <p:nvPr/>
        </p:nvSpPr>
        <p:spPr>
          <a:xfrm>
            <a:off x="4111232" y="2536530"/>
            <a:ext cx="9220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257C9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분석과정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F935A8B-7E66-4FA4-96F1-65FC5EF6033D}"/>
              </a:ext>
            </a:extLst>
          </p:cNvPr>
          <p:cNvCxnSpPr>
            <a:cxnSpLocks/>
          </p:cNvCxnSpPr>
          <p:nvPr/>
        </p:nvCxnSpPr>
        <p:spPr>
          <a:xfrm flipH="1">
            <a:off x="2363863" y="2698112"/>
            <a:ext cx="1598042" cy="2575"/>
          </a:xfrm>
          <a:prstGeom prst="line">
            <a:avLst/>
          </a:prstGeom>
          <a:ln w="63500" cap="rnd">
            <a:solidFill>
              <a:schemeClr val="bg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C348D66-5D83-42D7-9D89-E9382B2AE314}"/>
              </a:ext>
            </a:extLst>
          </p:cNvPr>
          <p:cNvSpPr/>
          <p:nvPr/>
        </p:nvSpPr>
        <p:spPr>
          <a:xfrm>
            <a:off x="9536686" y="1928681"/>
            <a:ext cx="1544012" cy="1544012"/>
          </a:xfrm>
          <a:prstGeom prst="ellipse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68D092-0813-4E55-96F9-7B5DB3B40E46}"/>
              </a:ext>
            </a:extLst>
          </p:cNvPr>
          <p:cNvSpPr txBox="1"/>
          <p:nvPr/>
        </p:nvSpPr>
        <p:spPr>
          <a:xfrm>
            <a:off x="9921406" y="2479380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57C97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C6F32B-5B62-44DB-94D4-B422C8E6F62D}"/>
              </a:ext>
            </a:extLst>
          </p:cNvPr>
          <p:cNvSpPr txBox="1"/>
          <p:nvPr/>
        </p:nvSpPr>
        <p:spPr>
          <a:xfrm>
            <a:off x="9295097" y="3922069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기대 효과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1F41C5-B96E-4981-BAB3-AB90E84ECE6F}"/>
              </a:ext>
            </a:extLst>
          </p:cNvPr>
          <p:cNvSpPr txBox="1"/>
          <p:nvPr/>
        </p:nvSpPr>
        <p:spPr>
          <a:xfrm>
            <a:off x="9760941" y="4655670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281268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367699" y="0"/>
                </a:lnTo>
                <a:lnTo>
                  <a:pt x="4796518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 빈도수가 많은 중구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기대 효과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E587BB-E06E-4E60-B4EF-FEFE949DE090}"/>
              </a:ext>
            </a:extLst>
          </p:cNvPr>
          <p:cNvSpPr txBox="1"/>
          <p:nvPr/>
        </p:nvSpPr>
        <p:spPr>
          <a:xfrm>
            <a:off x="4778044" y="3763459"/>
            <a:ext cx="66191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자치구별 항목간 비교를 통해 부족하거나 필요한 정책 제안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 많은 어린이들에게 좋은 환경 추천 및 제공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서울시를 표본으로 다른 지역의 어린이 환경 조성 시 참고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서울시에서 추진중인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 키우기 좋은 도시 만들기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사업의 확장 가능성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51F14-2836-445E-9DA6-598B346DA606}"/>
              </a:ext>
            </a:extLst>
          </p:cNvPr>
          <p:cNvSpPr txBox="1"/>
          <p:nvPr/>
        </p:nvSpPr>
        <p:spPr>
          <a:xfrm>
            <a:off x="4778044" y="5810173"/>
            <a:ext cx="676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 사업은 맞벌이 부부를 위한 돌봄 서비스나 주양육자의 환경에 초점을 맞추었는데 추가적으로 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안전 분야에 대한 제안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0D3E1-B6E1-4E4C-9FF2-57748D7E3920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9702D2-DDE4-4812-9169-1B152430B86A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EA224-BA12-456C-9CC6-7263839B5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3" y="1853967"/>
            <a:ext cx="4090764" cy="330738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ABB894-F1D3-4531-9F82-034642225D26}"/>
              </a:ext>
            </a:extLst>
          </p:cNvPr>
          <p:cNvCxnSpPr/>
          <p:nvPr/>
        </p:nvCxnSpPr>
        <p:spPr>
          <a:xfrm>
            <a:off x="535291" y="5122773"/>
            <a:ext cx="3600873" cy="0"/>
          </a:xfrm>
          <a:prstGeom prst="line">
            <a:avLst/>
          </a:prstGeom>
          <a:ln w="19050">
            <a:solidFill>
              <a:srgbClr val="183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F0A7576-9955-46AB-8346-6AE262933859}"/>
              </a:ext>
            </a:extLst>
          </p:cNvPr>
          <p:cNvSpPr/>
          <p:nvPr/>
        </p:nvSpPr>
        <p:spPr>
          <a:xfrm>
            <a:off x="4555222" y="3875714"/>
            <a:ext cx="151002" cy="151002"/>
          </a:xfrm>
          <a:prstGeom prst="ellipse">
            <a:avLst/>
          </a:prstGeom>
          <a:solidFill>
            <a:srgbClr val="32BFA0"/>
          </a:solidFill>
          <a:ln>
            <a:solidFill>
              <a:srgbClr val="0D6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4134F4F-F9D5-4577-BCB5-5DBD5FFDC7CF}"/>
              </a:ext>
            </a:extLst>
          </p:cNvPr>
          <p:cNvSpPr/>
          <p:nvPr/>
        </p:nvSpPr>
        <p:spPr>
          <a:xfrm>
            <a:off x="4555222" y="4416804"/>
            <a:ext cx="151002" cy="151002"/>
          </a:xfrm>
          <a:prstGeom prst="ellipse">
            <a:avLst/>
          </a:prstGeom>
          <a:solidFill>
            <a:srgbClr val="32BFA0"/>
          </a:solidFill>
          <a:ln>
            <a:solidFill>
              <a:srgbClr val="0D6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7B7F88-313C-4AB3-BF71-19BC2BF6F252}"/>
              </a:ext>
            </a:extLst>
          </p:cNvPr>
          <p:cNvSpPr/>
          <p:nvPr/>
        </p:nvSpPr>
        <p:spPr>
          <a:xfrm>
            <a:off x="4555222" y="4957894"/>
            <a:ext cx="151002" cy="151002"/>
          </a:xfrm>
          <a:prstGeom prst="ellipse">
            <a:avLst/>
          </a:prstGeom>
          <a:solidFill>
            <a:srgbClr val="32BFA0"/>
          </a:solidFill>
          <a:ln>
            <a:solidFill>
              <a:srgbClr val="0D6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3E6310-FEDA-4AD6-84AA-8F8038982EBE}"/>
              </a:ext>
            </a:extLst>
          </p:cNvPr>
          <p:cNvSpPr/>
          <p:nvPr/>
        </p:nvSpPr>
        <p:spPr>
          <a:xfrm>
            <a:off x="4555222" y="5498983"/>
            <a:ext cx="151002" cy="151002"/>
          </a:xfrm>
          <a:prstGeom prst="ellipse">
            <a:avLst/>
          </a:prstGeom>
          <a:solidFill>
            <a:srgbClr val="32BFA0"/>
          </a:solidFill>
          <a:ln>
            <a:solidFill>
              <a:srgbClr val="0D6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2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F89C84F-BD93-4217-98DF-F48C20E475C4}"/>
              </a:ext>
            </a:extLst>
          </p:cNvPr>
          <p:cNvSpPr/>
          <p:nvPr/>
        </p:nvSpPr>
        <p:spPr>
          <a:xfrm>
            <a:off x="0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235056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862221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5337693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367699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3481874 w 12192000"/>
              <a:gd name="connsiteY2" fmla="*/ 0 h 6334125"/>
              <a:gd name="connsiteX3" fmla="*/ 4796518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3481874 w 12192000"/>
              <a:gd name="connsiteY2" fmla="*/ 0 h 6334125"/>
              <a:gd name="connsiteX3" fmla="*/ 3929743 w 12192000"/>
              <a:gd name="connsiteY3" fmla="*/ 695325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3481874" y="0"/>
                </a:lnTo>
                <a:lnTo>
                  <a:pt x="3929743" y="695325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유흥주점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범죄</a:t>
            </a: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교통사고 빈도수가 많은 중구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38A6-2A47-47F6-8EE0-4DBEE41D474B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한계점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E587BB-E06E-4E60-B4EF-FEFE949DE090}"/>
              </a:ext>
            </a:extLst>
          </p:cNvPr>
          <p:cNvSpPr txBox="1"/>
          <p:nvPr/>
        </p:nvSpPr>
        <p:spPr>
          <a:xfrm>
            <a:off x="5576196" y="4166085"/>
            <a:ext cx="619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항목의 군집 중심점이 있는 자치구의 경계에 있는 다른 자치구에 대한 값은 반영이 어려움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서울시에 자치구가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25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개이므로 구별 상관도 분석하는데 있어 비교 데이터가 너무 작음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 순위를 매기는데 있어서 현재 분석 한 것 이외에 영향을 끼치는 항목이 많음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3807D3-A286-495E-96CB-F9514D15647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3EA81-A602-4FB8-9F23-CA911AC3506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A5AC4B-F577-478A-86A8-F5654D5B3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4" y="2457303"/>
            <a:ext cx="4386263" cy="292417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000220-D22A-4A66-8DB2-E55A59EECA0F}"/>
              </a:ext>
            </a:extLst>
          </p:cNvPr>
          <p:cNvCxnSpPr>
            <a:cxnSpLocks/>
          </p:cNvCxnSpPr>
          <p:nvPr/>
        </p:nvCxnSpPr>
        <p:spPr>
          <a:xfrm>
            <a:off x="516241" y="5151348"/>
            <a:ext cx="3960509" cy="0"/>
          </a:xfrm>
          <a:prstGeom prst="line">
            <a:avLst/>
          </a:prstGeom>
          <a:ln w="19050">
            <a:solidFill>
              <a:srgbClr val="183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DD588B-10C4-445D-9D97-6BA41EA92D2B}"/>
              </a:ext>
            </a:extLst>
          </p:cNvPr>
          <p:cNvGrpSpPr/>
          <p:nvPr/>
        </p:nvGrpSpPr>
        <p:grpSpPr>
          <a:xfrm>
            <a:off x="8063355" y="1612046"/>
            <a:ext cx="3562350" cy="2053976"/>
            <a:chOff x="7958580" y="1488221"/>
            <a:chExt cx="3562350" cy="2053976"/>
          </a:xfrm>
        </p:grpSpPr>
        <p:sp>
          <p:nvSpPr>
            <p:cNvPr id="10" name="말풍선: 사각형 9">
              <a:extLst>
                <a:ext uri="{FF2B5EF4-FFF2-40B4-BE49-F238E27FC236}">
                  <a16:creationId xmlns:a16="http://schemas.microsoft.com/office/drawing/2014/main" id="{40BB92AB-78CB-4DC3-9E8C-046C4A100EB7}"/>
                </a:ext>
              </a:extLst>
            </p:cNvPr>
            <p:cNvSpPr/>
            <p:nvPr/>
          </p:nvSpPr>
          <p:spPr>
            <a:xfrm>
              <a:off x="7958580" y="1488221"/>
              <a:ext cx="3562350" cy="2053976"/>
            </a:xfrm>
            <a:prstGeom prst="wedgeRectCallout">
              <a:avLst>
                <a:gd name="adj1" fmla="val -32330"/>
                <a:gd name="adj2" fmla="val 727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67CA2F5-A5BD-4D5E-9C38-C732A06E10BF}"/>
                </a:ext>
              </a:extLst>
            </p:cNvPr>
            <p:cNvGrpSpPr/>
            <p:nvPr/>
          </p:nvGrpSpPr>
          <p:grpSpPr>
            <a:xfrm>
              <a:off x="8200164" y="1582783"/>
              <a:ext cx="3079182" cy="1864853"/>
              <a:chOff x="9478495" y="2633744"/>
              <a:chExt cx="3861331" cy="233854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6F499F-F1E8-41A7-ACDD-23E685BB7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8495" y="2633744"/>
                <a:ext cx="2009775" cy="2257425"/>
              </a:xfrm>
              <a:prstGeom prst="rect">
                <a:avLst/>
              </a:prstGeom>
            </p:spPr>
          </p:pic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B86C21EB-8198-417A-9E94-53C02A16B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11461" y="3716061"/>
                <a:ext cx="1179758" cy="445723"/>
              </a:xfrm>
              <a:prstGeom prst="straightConnector1">
                <a:avLst/>
              </a:prstGeom>
              <a:ln w="254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C7C16-7146-412F-ABB6-FD156D02DB37}"/>
                  </a:ext>
                </a:extLst>
              </p:cNvPr>
              <p:cNvSpPr txBox="1"/>
              <p:nvPr/>
            </p:nvSpPr>
            <p:spPr>
              <a:xfrm>
                <a:off x="11727256" y="4161785"/>
                <a:ext cx="1612570" cy="810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1</a:t>
                </a:r>
                <a:r>
                  <a:rPr lang="ko-KR" altLang="en-US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번 군집의 </a:t>
                </a:r>
                <a:endParaRPr lang="en-US" altLang="ko-KR" sz="1200" dirty="0">
                  <a:solidFill>
                    <a:srgbClr val="4472C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r>
                  <a:rPr lang="ko-KR" altLang="en-US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중심점이 있는</a:t>
                </a:r>
                <a:endParaRPr lang="en-US" altLang="ko-KR" sz="1200" dirty="0">
                  <a:solidFill>
                    <a:srgbClr val="4472C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r>
                  <a:rPr lang="ko-KR" altLang="en-US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자치구만</a:t>
                </a:r>
                <a:r>
                  <a:rPr lang="en-US" altLang="ko-KR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4472C4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점수반영</a:t>
                </a:r>
              </a:p>
            </p:txBody>
          </p:sp>
        </p:grp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59D7D44-293C-48D5-AD7C-A1C1A42EFC40}"/>
              </a:ext>
            </a:extLst>
          </p:cNvPr>
          <p:cNvSpPr/>
          <p:nvPr/>
        </p:nvSpPr>
        <p:spPr>
          <a:xfrm>
            <a:off x="5336272" y="4285289"/>
            <a:ext cx="151002" cy="151002"/>
          </a:xfrm>
          <a:prstGeom prst="ellipse">
            <a:avLst/>
          </a:prstGeom>
          <a:solidFill>
            <a:srgbClr val="1B3D9E"/>
          </a:solidFill>
          <a:ln>
            <a:solidFill>
              <a:srgbClr val="FC4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8D5EB6-8740-463E-A653-F377D6B8E9A3}"/>
              </a:ext>
            </a:extLst>
          </p:cNvPr>
          <p:cNvSpPr/>
          <p:nvPr/>
        </p:nvSpPr>
        <p:spPr>
          <a:xfrm>
            <a:off x="5337878" y="5085372"/>
            <a:ext cx="151002" cy="151002"/>
          </a:xfrm>
          <a:prstGeom prst="ellipse">
            <a:avLst/>
          </a:prstGeom>
          <a:solidFill>
            <a:srgbClr val="1B3D9E"/>
          </a:solidFill>
          <a:ln>
            <a:solidFill>
              <a:srgbClr val="FC4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69FF00D-D96A-4280-BFFA-8AB79EC79F81}"/>
              </a:ext>
            </a:extLst>
          </p:cNvPr>
          <p:cNvSpPr/>
          <p:nvPr/>
        </p:nvSpPr>
        <p:spPr>
          <a:xfrm>
            <a:off x="5336272" y="5919997"/>
            <a:ext cx="151002" cy="151002"/>
          </a:xfrm>
          <a:prstGeom prst="ellipse">
            <a:avLst/>
          </a:prstGeom>
          <a:solidFill>
            <a:srgbClr val="1B3D9E"/>
          </a:solidFill>
          <a:ln>
            <a:solidFill>
              <a:srgbClr val="FC4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578CB-5634-4C58-B92E-5EB53066E821}"/>
              </a:ext>
            </a:extLst>
          </p:cNvPr>
          <p:cNvSpPr txBox="1"/>
          <p:nvPr/>
        </p:nvSpPr>
        <p:spPr>
          <a:xfrm>
            <a:off x="733425" y="1904970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기사  발췌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A9EB1-D28F-4969-A95B-5D8A5D2040F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 배경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EB3273-D89F-4510-A804-51ED02F78172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114222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041013-D75F-48BC-8BA5-FD6F6F6AA75A}"/>
              </a:ext>
            </a:extLst>
          </p:cNvPr>
          <p:cNvGrpSpPr/>
          <p:nvPr/>
        </p:nvGrpSpPr>
        <p:grpSpPr>
          <a:xfrm>
            <a:off x="862536" y="2981781"/>
            <a:ext cx="5415991" cy="3290163"/>
            <a:chOff x="6096000" y="2825304"/>
            <a:chExt cx="5415991" cy="32901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24D106-B34F-4881-AE80-8EC3DCE9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25304"/>
              <a:ext cx="5415991" cy="45075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C249B4B-EE72-42D4-97E3-3BE48BCF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2267" y="3391140"/>
              <a:ext cx="3977902" cy="2716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810E9A-7554-4BD3-AAD5-DE2D04876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7659" y="3950243"/>
              <a:ext cx="3473388" cy="2522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2CE10A-A3EB-499C-9116-064E93289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794" y="4517033"/>
              <a:ext cx="4701617" cy="4507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952D8E-1475-4FD9-A747-50A01134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9460" y="5225307"/>
              <a:ext cx="3473388" cy="2862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3FE4400-1BBB-4C90-A0C7-1E45A2364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7225" y="5783060"/>
              <a:ext cx="4701186" cy="33240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821D56-4AA0-40DC-88F2-B6304B6942B1}"/>
              </a:ext>
            </a:extLst>
          </p:cNvPr>
          <p:cNvGrpSpPr/>
          <p:nvPr/>
        </p:nvGrpSpPr>
        <p:grpSpPr>
          <a:xfrm>
            <a:off x="6464676" y="2859347"/>
            <a:ext cx="5193439" cy="3527492"/>
            <a:chOff x="4080199" y="2131012"/>
            <a:chExt cx="4899127" cy="332758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FE9ACF-1656-4FFE-8622-8A8D5CA1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80199" y="2131012"/>
              <a:ext cx="4899127" cy="3327589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6C77F1-C2D8-49CB-81B9-6F8C59F37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267" t="31336" r="67270" b="16335"/>
            <a:stretch/>
          </p:blipFill>
          <p:spPr>
            <a:xfrm>
              <a:off x="4431398" y="3173760"/>
              <a:ext cx="1247457" cy="17413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29A34BA-BB3D-4DE0-B6FD-B98C87B72452}"/>
                </a:ext>
              </a:extLst>
            </p:cNvPr>
            <p:cNvSpPr/>
            <p:nvPr/>
          </p:nvSpPr>
          <p:spPr>
            <a:xfrm>
              <a:off x="4431398" y="3167752"/>
              <a:ext cx="1247457" cy="17473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CF364A2-6AB9-4752-A61D-EFB9EE369B85}"/>
              </a:ext>
            </a:extLst>
          </p:cNvPr>
          <p:cNvSpPr txBox="1"/>
          <p:nvPr/>
        </p:nvSpPr>
        <p:spPr>
          <a:xfrm>
            <a:off x="733425" y="2425194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도시별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추진 정책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F9709-B53A-40EF-A5C8-137C7C12991F}"/>
              </a:ext>
            </a:extLst>
          </p:cNvPr>
          <p:cNvSpPr txBox="1"/>
          <p:nvPr/>
        </p:nvSpPr>
        <p:spPr>
          <a:xfrm>
            <a:off x="10388366" y="6115467"/>
            <a:ext cx="122822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출처 내 손안에 서울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55D97-F6CA-49ED-A9F3-89D1D6A8AF5E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A0AB32-0BC9-4C68-9587-CBE99E94ED9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333772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A9EB1-D28F-4969-A95B-5D8A5D2040F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 배경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3727B6-6978-427B-9774-3B42092B799D}"/>
              </a:ext>
            </a:extLst>
          </p:cNvPr>
          <p:cNvSpPr txBox="1"/>
          <p:nvPr/>
        </p:nvSpPr>
        <p:spPr>
          <a:xfrm>
            <a:off x="733425" y="2425194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핵심 지표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0C695-21C9-4535-BE4C-20DE43F4A09D}"/>
              </a:ext>
            </a:extLst>
          </p:cNvPr>
          <p:cNvSpPr txBox="1"/>
          <p:nvPr/>
        </p:nvSpPr>
        <p:spPr>
          <a:xfrm>
            <a:off x="628276" y="3102303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향후 개선이나 보완이 필요한 아동정책 영역</a:t>
            </a:r>
          </a:p>
          <a:p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454B88-6156-44FA-B646-25E8580CBF37}"/>
              </a:ext>
            </a:extLst>
          </p:cNvPr>
          <p:cNvGrpSpPr/>
          <p:nvPr/>
        </p:nvGrpSpPr>
        <p:grpSpPr>
          <a:xfrm>
            <a:off x="7503908" y="3744832"/>
            <a:ext cx="4261103" cy="2026682"/>
            <a:chOff x="7389608" y="3863895"/>
            <a:chExt cx="4261103" cy="20266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B78184-11E2-4377-A6E7-6E84F091C81D}"/>
                </a:ext>
              </a:extLst>
            </p:cNvPr>
            <p:cNvSpPr txBox="1"/>
            <p:nvPr/>
          </p:nvSpPr>
          <p:spPr>
            <a:xfrm>
              <a:off x="7389608" y="3863895"/>
              <a:ext cx="3328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범죄로부터 보호받는 환경인가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3291C2-E990-4E42-8037-F75B35685127}"/>
                </a:ext>
              </a:extLst>
            </p:cNvPr>
            <p:cNvSpPr txBox="1"/>
            <p:nvPr/>
          </p:nvSpPr>
          <p:spPr>
            <a:xfrm>
              <a:off x="7389608" y="4387770"/>
              <a:ext cx="3174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교통사고 우발 지역은 아닌가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88D6D3-CD1A-40AF-9CF6-C0BB0D3B35D7}"/>
                </a:ext>
              </a:extLst>
            </p:cNvPr>
            <p:cNvSpPr txBox="1"/>
            <p:nvPr/>
          </p:nvSpPr>
          <p:spPr>
            <a:xfrm>
              <a:off x="7389608" y="4949745"/>
              <a:ext cx="3174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아이 돌봄 보조시설이 있는가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7AE7B6-B5E1-4691-AB21-DD528FA4869D}"/>
                </a:ext>
              </a:extLst>
            </p:cNvPr>
            <p:cNvSpPr txBox="1"/>
            <p:nvPr/>
          </p:nvSpPr>
          <p:spPr>
            <a:xfrm>
              <a:off x="7389608" y="5521245"/>
              <a:ext cx="4261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아이가 아플 때 갈 병원은 얼마나 있는가</a:t>
              </a:r>
              <a:r>
                <a:rPr lang="en-US" altLang="ko-KR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?</a:t>
              </a:r>
              <a:endPara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5F13A1C-43B3-4561-9555-2AFA36386F04}"/>
              </a:ext>
            </a:extLst>
          </p:cNvPr>
          <p:cNvSpPr/>
          <p:nvPr/>
        </p:nvSpPr>
        <p:spPr>
          <a:xfrm>
            <a:off x="6713333" y="4306402"/>
            <a:ext cx="676275" cy="832772"/>
          </a:xfrm>
          <a:prstGeom prst="rightArrow">
            <a:avLst>
              <a:gd name="adj1" fmla="val 50000"/>
              <a:gd name="adj2" fmla="val 64356"/>
            </a:avLst>
          </a:prstGeom>
          <a:solidFill>
            <a:srgbClr val="77B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4C88C-98B9-40B0-B1BF-17FEEE29DE9D}"/>
              </a:ext>
            </a:extLst>
          </p:cNvPr>
          <p:cNvSpPr txBox="1"/>
          <p:nvPr/>
        </p:nvSpPr>
        <p:spPr>
          <a:xfrm>
            <a:off x="733425" y="1904970"/>
            <a:ext cx="5899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지역마다 다른 육아 환경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차별성을 극복할 방법모색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3CB912-FA48-4D92-9072-2A03F7FAD5ED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56007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6A8A0F1-8565-4770-B1D6-29C74A8E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6" y="3429000"/>
            <a:ext cx="5970757" cy="3092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A75065-B3C4-4FDA-8E35-DB595A367596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21937F-03B2-43D1-8B6E-E996AE97B37F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405676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578CB-5634-4C58-B92E-5EB53066E821}"/>
              </a:ext>
            </a:extLst>
          </p:cNvPr>
          <p:cNvSpPr txBox="1"/>
          <p:nvPr/>
        </p:nvSpPr>
        <p:spPr>
          <a:xfrm>
            <a:off x="733425" y="1904970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지역이동이 적은 서울시를 살펴보자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A9EB1-D28F-4969-A95B-5D8A5D2040FA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 배경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F3727B6-6978-427B-9774-3B42092B799D}"/>
              </a:ext>
            </a:extLst>
          </p:cNvPr>
          <p:cNvSpPr txBox="1"/>
          <p:nvPr/>
        </p:nvSpPr>
        <p:spPr>
          <a:xfrm>
            <a:off x="733425" y="2426087"/>
            <a:ext cx="4926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✔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서울에서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가장 어린이 인구가 많은 지역은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07C900B-429F-4DF8-9BDC-1914692106F7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387326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088303FE-6AFF-42A2-BF4C-DC1CA848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62" y="1904970"/>
            <a:ext cx="3978974" cy="45095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1C380C-95F3-4EAA-BFEE-B56F4318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78" y="3106688"/>
            <a:ext cx="5570760" cy="33097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B53B35-09E3-4799-9972-8F89BB2D804D}"/>
              </a:ext>
            </a:extLst>
          </p:cNvPr>
          <p:cNvSpPr/>
          <p:nvPr/>
        </p:nvSpPr>
        <p:spPr>
          <a:xfrm>
            <a:off x="9136415" y="2474752"/>
            <a:ext cx="2104833" cy="954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A94EE-0295-4FF9-9641-FF8E32C6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614" y="5086151"/>
            <a:ext cx="1290415" cy="1316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8BBE71-C44E-42EF-97CF-572C489CE01D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BA95B-F1DD-4711-BEDB-D2646A98F245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201457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E7515C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92AF3A-D601-4EF3-9B3A-95151EB3B4ED}"/>
              </a:ext>
            </a:extLst>
          </p:cNvPr>
          <p:cNvSpPr txBox="1"/>
          <p:nvPr/>
        </p:nvSpPr>
        <p:spPr>
          <a:xfrm>
            <a:off x="733425" y="190497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분석목표는</a:t>
            </a:r>
            <a:r>
              <a: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000" i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A048615-F632-4412-BDDD-1773168FD2BA}"/>
              </a:ext>
            </a:extLst>
          </p:cNvPr>
          <p:cNvCxnSpPr>
            <a:cxnSpLocks/>
          </p:cNvCxnSpPr>
          <p:nvPr/>
        </p:nvCxnSpPr>
        <p:spPr>
          <a:xfrm>
            <a:off x="723900" y="2333655"/>
            <a:ext cx="133979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8E5C5-82F6-4138-9F75-97382BD7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1" y="2484457"/>
            <a:ext cx="4180114" cy="2388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E0626-A4B8-4DC8-9712-4C86B6BDA5FE}"/>
              </a:ext>
            </a:extLst>
          </p:cNvPr>
          <p:cNvSpPr txBox="1"/>
          <p:nvPr/>
        </p:nvSpPr>
        <p:spPr>
          <a:xfrm>
            <a:off x="5553905" y="4178641"/>
            <a:ext cx="6031291" cy="21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서울시를 대상으로 자치구별 환경 지수 구하기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각 항복 별 순위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군집화의 최종 결과와 최종 환경 지수 비교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점수가 높은 지역의 환경 조성 여건 탐색 및 정책화 가능 여부 파악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C9B3C-CFAA-48C2-BBB2-5B8563CABDD8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2463D-8665-4888-9033-766953505CFB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39ABD3-495A-44FC-8CC9-158F79753668}"/>
              </a:ext>
            </a:extLst>
          </p:cNvPr>
          <p:cNvGrpSpPr/>
          <p:nvPr/>
        </p:nvGrpSpPr>
        <p:grpSpPr>
          <a:xfrm>
            <a:off x="5014912" y="4120578"/>
            <a:ext cx="459297" cy="646331"/>
            <a:chOff x="4834549" y="4128967"/>
            <a:chExt cx="459297" cy="64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A1024-08BD-4EC1-B629-7A15FE2B58C1}"/>
                </a:ext>
              </a:extLst>
            </p:cNvPr>
            <p:cNvSpPr/>
            <p:nvPr/>
          </p:nvSpPr>
          <p:spPr>
            <a:xfrm>
              <a:off x="4834549" y="4230629"/>
              <a:ext cx="459297" cy="459297"/>
            </a:xfrm>
            <a:prstGeom prst="rect">
              <a:avLst/>
            </a:prstGeom>
            <a:solidFill>
              <a:srgbClr val="E75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6914F2-AC7F-4C1C-9162-59560F0297EB}"/>
                </a:ext>
              </a:extLst>
            </p:cNvPr>
            <p:cNvSpPr txBox="1"/>
            <p:nvPr/>
          </p:nvSpPr>
          <p:spPr>
            <a:xfrm>
              <a:off x="4849035" y="4128967"/>
              <a:ext cx="41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1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BADFBC-3712-4742-9129-F148BD2BB7F9}"/>
              </a:ext>
            </a:extLst>
          </p:cNvPr>
          <p:cNvGrpSpPr/>
          <p:nvPr/>
        </p:nvGrpSpPr>
        <p:grpSpPr>
          <a:xfrm>
            <a:off x="5014912" y="4938239"/>
            <a:ext cx="459297" cy="646331"/>
            <a:chOff x="4168819" y="5074164"/>
            <a:chExt cx="459297" cy="6463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295A78-71EE-4332-8C4B-69618E47171C}"/>
                </a:ext>
              </a:extLst>
            </p:cNvPr>
            <p:cNvSpPr/>
            <p:nvPr/>
          </p:nvSpPr>
          <p:spPr>
            <a:xfrm>
              <a:off x="4168819" y="5175826"/>
              <a:ext cx="459297" cy="459297"/>
            </a:xfrm>
            <a:prstGeom prst="rect">
              <a:avLst/>
            </a:prstGeom>
            <a:solidFill>
              <a:srgbClr val="E75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9B9949-943C-4E8D-8D59-0E6A45BCEE91}"/>
                </a:ext>
              </a:extLst>
            </p:cNvPr>
            <p:cNvSpPr txBox="1"/>
            <p:nvPr/>
          </p:nvSpPr>
          <p:spPr>
            <a:xfrm>
              <a:off x="4183305" y="5074164"/>
              <a:ext cx="41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4F0B93-7957-4DBA-ABBE-FC4EC547C2CC}"/>
              </a:ext>
            </a:extLst>
          </p:cNvPr>
          <p:cNvGrpSpPr/>
          <p:nvPr/>
        </p:nvGrpSpPr>
        <p:grpSpPr>
          <a:xfrm>
            <a:off x="5014912" y="5755900"/>
            <a:ext cx="459297" cy="646331"/>
            <a:chOff x="4986949" y="4281367"/>
            <a:chExt cx="459297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28C7C3-651A-4D8A-9626-DCF201A2FE9D}"/>
                </a:ext>
              </a:extLst>
            </p:cNvPr>
            <p:cNvSpPr/>
            <p:nvPr/>
          </p:nvSpPr>
          <p:spPr>
            <a:xfrm>
              <a:off x="4986949" y="4383029"/>
              <a:ext cx="459297" cy="459297"/>
            </a:xfrm>
            <a:prstGeom prst="rect">
              <a:avLst/>
            </a:prstGeom>
            <a:solidFill>
              <a:srgbClr val="E751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66784F-A6E7-4B67-993B-67694D426609}"/>
                </a:ext>
              </a:extLst>
            </p:cNvPr>
            <p:cNvSpPr txBox="1"/>
            <p:nvPr/>
          </p:nvSpPr>
          <p:spPr>
            <a:xfrm>
              <a:off x="5001435" y="4281367"/>
              <a:ext cx="419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62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801CE9-B72D-4063-90A8-D7FBD3BFD2B2}"/>
              </a:ext>
            </a:extLst>
          </p:cNvPr>
          <p:cNvSpPr/>
          <p:nvPr/>
        </p:nvSpPr>
        <p:spPr>
          <a:xfrm>
            <a:off x="-9525" y="523875"/>
            <a:ext cx="12192000" cy="6334125"/>
          </a:xfrm>
          <a:custGeom>
            <a:avLst/>
            <a:gdLst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1476375 w 12192000"/>
              <a:gd name="connsiteY2" fmla="*/ 0 h 6334125"/>
              <a:gd name="connsiteX3" fmla="*/ 2000250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2000250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6838950 w 12192000"/>
              <a:gd name="connsiteY3" fmla="*/ 714375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704850 h 6353175"/>
              <a:gd name="connsiteX1" fmla="*/ 571500 w 12192000"/>
              <a:gd name="connsiteY1" fmla="*/ 19050 h 6353175"/>
              <a:gd name="connsiteX2" fmla="*/ 6324600 w 12192000"/>
              <a:gd name="connsiteY2" fmla="*/ 0 h 6353175"/>
              <a:gd name="connsiteX3" fmla="*/ 5057775 w 12192000"/>
              <a:gd name="connsiteY3" fmla="*/ 723900 h 6353175"/>
              <a:gd name="connsiteX4" fmla="*/ 12192000 w 12192000"/>
              <a:gd name="connsiteY4" fmla="*/ 723900 h 6353175"/>
              <a:gd name="connsiteX5" fmla="*/ 12192000 w 12192000"/>
              <a:gd name="connsiteY5" fmla="*/ 6353175 h 6353175"/>
              <a:gd name="connsiteX6" fmla="*/ 0 w 12192000"/>
              <a:gd name="connsiteY6" fmla="*/ 6353175 h 6353175"/>
              <a:gd name="connsiteX7" fmla="*/ 9525 w 12192000"/>
              <a:gd name="connsiteY7" fmla="*/ 704850 h 6353175"/>
              <a:gd name="connsiteX0" fmla="*/ 9525 w 12192000"/>
              <a:gd name="connsiteY0" fmla="*/ 685800 h 6334125"/>
              <a:gd name="connsiteX1" fmla="*/ 571500 w 12192000"/>
              <a:gd name="connsiteY1" fmla="*/ 0 h 6334125"/>
              <a:gd name="connsiteX2" fmla="*/ 4619625 w 12192000"/>
              <a:gd name="connsiteY2" fmla="*/ 0 h 6334125"/>
              <a:gd name="connsiteX3" fmla="*/ 5057775 w 12192000"/>
              <a:gd name="connsiteY3" fmla="*/ 704850 h 6334125"/>
              <a:gd name="connsiteX4" fmla="*/ 12192000 w 12192000"/>
              <a:gd name="connsiteY4" fmla="*/ 704850 h 6334125"/>
              <a:gd name="connsiteX5" fmla="*/ 12192000 w 12192000"/>
              <a:gd name="connsiteY5" fmla="*/ 6334125 h 6334125"/>
              <a:gd name="connsiteX6" fmla="*/ 0 w 12192000"/>
              <a:gd name="connsiteY6" fmla="*/ 6334125 h 6334125"/>
              <a:gd name="connsiteX7" fmla="*/ 9525 w 12192000"/>
              <a:gd name="connsiteY7" fmla="*/ 685800 h 6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34125">
                <a:moveTo>
                  <a:pt x="9525" y="685800"/>
                </a:moveTo>
                <a:lnTo>
                  <a:pt x="571500" y="0"/>
                </a:lnTo>
                <a:lnTo>
                  <a:pt x="4619625" y="0"/>
                </a:lnTo>
                <a:lnTo>
                  <a:pt x="5057775" y="704850"/>
                </a:lnTo>
                <a:lnTo>
                  <a:pt x="12192000" y="704850"/>
                </a:lnTo>
                <a:lnTo>
                  <a:pt x="12192000" y="6334125"/>
                </a:lnTo>
                <a:lnTo>
                  <a:pt x="0" y="6334125"/>
                </a:lnTo>
                <a:lnTo>
                  <a:pt x="9525" y="685800"/>
                </a:lnTo>
                <a:close/>
              </a:path>
            </a:pathLst>
          </a:custGeom>
          <a:solidFill>
            <a:schemeClr val="bg1"/>
          </a:solidFill>
          <a:ln cap="rnd">
            <a:noFill/>
            <a:rou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D05B6A-CF21-4759-AF22-76D9790A9318}"/>
              </a:ext>
            </a:extLst>
          </p:cNvPr>
          <p:cNvGrpSpPr/>
          <p:nvPr/>
        </p:nvGrpSpPr>
        <p:grpSpPr>
          <a:xfrm>
            <a:off x="733425" y="769986"/>
            <a:ext cx="499320" cy="333375"/>
            <a:chOff x="733425" y="447675"/>
            <a:chExt cx="499320" cy="33337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06A5FE1-DEE7-4E87-93A1-C64C41A66F7F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447675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477D80-F75B-4AEE-9A7B-E6348E78B1CB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614363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EA3DC25-BC12-4204-9A58-D099297D70C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5" y="781050"/>
              <a:ext cx="499320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DD160D-528B-4FF2-9E7D-CE48F68AC2E0}"/>
              </a:ext>
            </a:extLst>
          </p:cNvPr>
          <p:cNvSpPr txBox="1"/>
          <p:nvPr/>
        </p:nvSpPr>
        <p:spPr>
          <a:xfrm>
            <a:off x="1658548" y="705049"/>
            <a:ext cx="407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데이터 선정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93371E7-8512-4F85-B96E-BFF5CE68B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84383"/>
              </p:ext>
            </p:extLst>
          </p:nvPr>
        </p:nvGraphicFramePr>
        <p:xfrm>
          <a:off x="545786" y="2694179"/>
          <a:ext cx="11081372" cy="145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561">
                  <a:extLst>
                    <a:ext uri="{9D8B030D-6E8A-4147-A177-3AD203B41FA5}">
                      <a16:colId xmlns:a16="http://schemas.microsoft.com/office/drawing/2014/main" val="2208098338"/>
                    </a:ext>
                  </a:extLst>
                </a:gridCol>
                <a:gridCol w="2607693">
                  <a:extLst>
                    <a:ext uri="{9D8B030D-6E8A-4147-A177-3AD203B41FA5}">
                      <a16:colId xmlns:a16="http://schemas.microsoft.com/office/drawing/2014/main" val="3440177"/>
                    </a:ext>
                  </a:extLst>
                </a:gridCol>
                <a:gridCol w="1578071">
                  <a:extLst>
                    <a:ext uri="{9D8B030D-6E8A-4147-A177-3AD203B41FA5}">
                      <a16:colId xmlns:a16="http://schemas.microsoft.com/office/drawing/2014/main" val="569630655"/>
                    </a:ext>
                  </a:extLst>
                </a:gridCol>
                <a:gridCol w="1606675">
                  <a:extLst>
                    <a:ext uri="{9D8B030D-6E8A-4147-A177-3AD203B41FA5}">
                      <a16:colId xmlns:a16="http://schemas.microsoft.com/office/drawing/2014/main" val="1416884000"/>
                    </a:ext>
                  </a:extLst>
                </a:gridCol>
                <a:gridCol w="4555372">
                  <a:extLst>
                    <a:ext uri="{9D8B030D-6E8A-4147-A177-3AD203B41FA5}">
                      <a16:colId xmlns:a16="http://schemas.microsoft.com/office/drawing/2014/main" val="2330669624"/>
                    </a:ext>
                  </a:extLst>
                </a:gridCol>
              </a:tblGrid>
              <a:tr h="14466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범죄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7C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 범죄 발생현황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범죄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http://data.seoul.go.kr/dataList/316/S/2/datasetView.do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91968"/>
                  </a:ext>
                </a:extLst>
              </a:tr>
              <a:tr h="144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안심이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CCTV 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CCTV.xlsx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http://data.seoul.go.kr/dataList/OA-20923/S/1/datasetView.do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87860"/>
                  </a:ext>
                </a:extLst>
              </a:tr>
              <a:tr h="144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자치구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년도별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CCTV 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CCTV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설치운영현황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http://data.seoul.go.kr/dataList/OA-2734/F/1/datasetView.do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47776"/>
                  </a:ext>
                </a:extLst>
              </a:tr>
              <a:tr h="144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유흥주점영업 인허가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유흥주점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http://data.seoul.go.kr/dataList/OA-16090/S/1/datasetView.do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99208"/>
                  </a:ext>
                </a:extLst>
              </a:tr>
              <a:tr h="144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시내주요기관 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경찰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·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소방관서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치안센터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http://data.seoul.go.kr/dataList/224/S/2/datasetView.do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3337"/>
                  </a:ext>
                </a:extLst>
              </a:tr>
              <a:tr h="2636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2022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경찰서 및 지구대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파출소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명칭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치안센터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_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위치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서울경찰청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https://www.smpa.go.kr/user/action/declareBoardList.do?boardInfoNo=1007</a:t>
                      </a:r>
                    </a:p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&amp;menuId=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0871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4F8E298-ECAA-4110-BF50-9405ED7E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99759"/>
              </p:ext>
            </p:extLst>
          </p:nvPr>
        </p:nvGraphicFramePr>
        <p:xfrm>
          <a:off x="545786" y="4226104"/>
          <a:ext cx="11081373" cy="1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036">
                  <a:extLst>
                    <a:ext uri="{9D8B030D-6E8A-4147-A177-3AD203B41FA5}">
                      <a16:colId xmlns:a16="http://schemas.microsoft.com/office/drawing/2014/main" val="762133036"/>
                    </a:ext>
                  </a:extLst>
                </a:gridCol>
                <a:gridCol w="2659310">
                  <a:extLst>
                    <a:ext uri="{9D8B030D-6E8A-4147-A177-3AD203B41FA5}">
                      <a16:colId xmlns:a16="http://schemas.microsoft.com/office/drawing/2014/main" val="3972233562"/>
                    </a:ext>
                  </a:extLst>
                </a:gridCol>
                <a:gridCol w="1560352">
                  <a:extLst>
                    <a:ext uri="{9D8B030D-6E8A-4147-A177-3AD203B41FA5}">
                      <a16:colId xmlns:a16="http://schemas.microsoft.com/office/drawing/2014/main" val="3093911895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3806695193"/>
                    </a:ext>
                  </a:extLst>
                </a:gridCol>
                <a:gridCol w="4573156">
                  <a:extLst>
                    <a:ext uri="{9D8B030D-6E8A-4147-A177-3AD203B41FA5}">
                      <a16:colId xmlns:a16="http://schemas.microsoft.com/office/drawing/2014/main" val="1962285686"/>
                    </a:ext>
                  </a:extLst>
                </a:gridCol>
              </a:tblGrid>
              <a:tr h="28158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교통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교통사고 현황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사고유형별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교통사고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http://data.seoul.go.kr/dataList/322/S/2/datasetView.do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99111"/>
                  </a:ext>
                </a:extLst>
              </a:tr>
              <a:tr h="2815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자동차등록 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월별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구별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자동차등록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http://data.seoul.go.kr/dataList/255/S/2/datasetView.do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815623"/>
                  </a:ext>
                </a:extLst>
              </a:tr>
              <a:tr h="2815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</a:t>
                      </a:r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행정동별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연료별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자동차 등록현황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자동차등록현황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공공데이터포털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http://data.seoul.go.kr/dataList/OA-21236/F/1/datasetView.do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00501"/>
                  </a:ext>
                </a:extLst>
              </a:tr>
              <a:tr h="2815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전국무인교통단속카메라표준데이터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단속카메라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 데이터 포털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https://www.data.go.kr/data/15028200/standard.do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67044"/>
                  </a:ext>
                </a:extLst>
              </a:tr>
              <a:tr h="2815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어린이보호구역 위치도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어린이보호구역</a:t>
                      </a:r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http://data.seoul.go.kr/dataList/OA-20448/S/1/datasetView.do</a:t>
                      </a:r>
                      <a:endParaRPr lang="ko-KR" altLang="en-US" sz="85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95484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E096C5E-8928-4B92-B393-51B3E85CC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29714"/>
              </p:ext>
            </p:extLst>
          </p:nvPr>
        </p:nvGraphicFramePr>
        <p:xfrm>
          <a:off x="545788" y="1461339"/>
          <a:ext cx="11081373" cy="1173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6592">
                  <a:extLst>
                    <a:ext uri="{9D8B030D-6E8A-4147-A177-3AD203B41FA5}">
                      <a16:colId xmlns:a16="http://schemas.microsoft.com/office/drawing/2014/main" val="3657189900"/>
                    </a:ext>
                  </a:extLst>
                </a:gridCol>
                <a:gridCol w="2617365">
                  <a:extLst>
                    <a:ext uri="{9D8B030D-6E8A-4147-A177-3AD203B41FA5}">
                      <a16:colId xmlns:a16="http://schemas.microsoft.com/office/drawing/2014/main" val="3399149534"/>
                    </a:ext>
                  </a:extLst>
                </a:gridCol>
                <a:gridCol w="1535185">
                  <a:extLst>
                    <a:ext uri="{9D8B030D-6E8A-4147-A177-3AD203B41FA5}">
                      <a16:colId xmlns:a16="http://schemas.microsoft.com/office/drawing/2014/main" val="3646551523"/>
                    </a:ext>
                  </a:extLst>
                </a:gridCol>
                <a:gridCol w="1627464">
                  <a:extLst>
                    <a:ext uri="{9D8B030D-6E8A-4147-A177-3AD203B41FA5}">
                      <a16:colId xmlns:a16="http://schemas.microsoft.com/office/drawing/2014/main" val="3272418908"/>
                    </a:ext>
                  </a:extLst>
                </a:gridCol>
                <a:gridCol w="4564767">
                  <a:extLst>
                    <a:ext uri="{9D8B030D-6E8A-4147-A177-3AD203B41FA5}">
                      <a16:colId xmlns:a16="http://schemas.microsoft.com/office/drawing/2014/main" val="4287313628"/>
                    </a:ext>
                  </a:extLst>
                </a:gridCol>
              </a:tblGrid>
              <a:tr h="123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사용용도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파일명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출처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URL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368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대한민국 최신 행정구역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Korea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GIS DEVELOPER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http://www.gisdeveloper.co.kr/?p=2332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6267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인구밀도 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구별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 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인구밀도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http://data.seoul.go.kr/dataList/10790/S/2/datasetView.do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696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주민등록인구통계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&lt;</a:t>
                      </a:r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연령별인구현황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&gt;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어린이인구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행정안전부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https://jumin.mois.go.kr/ageStatMonth.do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435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도로 현황 통계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도로현황</a:t>
                      </a:r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.xlsx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열린데이터광장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http://data.seoul.go.kr/dataList/258/S/2/datasetView.do</a:t>
                      </a:r>
                      <a:endParaRPr lang="ko-KR" altLang="en-US" sz="85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30786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26B7968-819C-4FD2-98C9-3CA8ADBDB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21300"/>
              </p:ext>
            </p:extLst>
          </p:nvPr>
        </p:nvGraphicFramePr>
        <p:xfrm>
          <a:off x="545786" y="5710529"/>
          <a:ext cx="11081373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48">
                  <a:extLst>
                    <a:ext uri="{9D8B030D-6E8A-4147-A177-3AD203B41FA5}">
                      <a16:colId xmlns:a16="http://schemas.microsoft.com/office/drawing/2014/main" val="983371842"/>
                    </a:ext>
                  </a:extLst>
                </a:gridCol>
                <a:gridCol w="2667699">
                  <a:extLst>
                    <a:ext uri="{9D8B030D-6E8A-4147-A177-3AD203B41FA5}">
                      <a16:colId xmlns:a16="http://schemas.microsoft.com/office/drawing/2014/main" val="3034599852"/>
                    </a:ext>
                  </a:extLst>
                </a:gridCol>
                <a:gridCol w="1560352">
                  <a:extLst>
                    <a:ext uri="{9D8B030D-6E8A-4147-A177-3AD203B41FA5}">
                      <a16:colId xmlns:a16="http://schemas.microsoft.com/office/drawing/2014/main" val="507384767"/>
                    </a:ext>
                  </a:extLst>
                </a:gridCol>
                <a:gridCol w="1593908">
                  <a:extLst>
                    <a:ext uri="{9D8B030D-6E8A-4147-A177-3AD203B41FA5}">
                      <a16:colId xmlns:a16="http://schemas.microsoft.com/office/drawing/2014/main" val="1013065899"/>
                    </a:ext>
                  </a:extLst>
                </a:gridCol>
                <a:gridCol w="4564766">
                  <a:extLst>
                    <a:ext uri="{9D8B030D-6E8A-4147-A177-3AD203B41FA5}">
                      <a16:colId xmlns:a16="http://schemas.microsoft.com/office/drawing/2014/main" val="3913664249"/>
                    </a:ext>
                  </a:extLst>
                </a:gridCol>
              </a:tblGrid>
              <a:tr h="18880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주변환경</a:t>
                      </a:r>
                    </a:p>
                  </a:txBody>
                  <a:tcPr anchor="ctr"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지역아동센터 시설현황정보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지역아동센터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http://data.seoul.go.kr/dataList/OA-20967/S/1/datasetView.do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467283"/>
                  </a:ext>
                </a:extLst>
              </a:tr>
              <a:tr h="188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열린육아방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시설현황정보</a:t>
                      </a: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열린육아방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http://data.seoul.go.kr/dataList/OA-20966/S/1/datasetView.do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89336"/>
                  </a:ext>
                </a:extLst>
              </a:tr>
              <a:tr h="188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서울시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우리동네키움센터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시설현황정보</a:t>
                      </a: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우리동네키움센터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http://data.seoul.go.kr/dataList/OA-20965/S/1/datasetView.do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74232"/>
                  </a:ext>
                </a:extLst>
              </a:tr>
              <a:tr h="188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서울특별시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_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병의원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위치 정보</a:t>
                      </a: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병의원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.csv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서울 </a:t>
                      </a:r>
                      <a:r>
                        <a:rPr lang="ko-KR" altLang="en-US" sz="85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열린데이터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광장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http://data.seoul.go.kr/dataList/OA-20337/S/1/datasetView.do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7669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0A46320-D93F-4F4B-AC31-95CD204922B7}"/>
              </a:ext>
            </a:extLst>
          </p:cNvPr>
          <p:cNvSpPr txBox="1"/>
          <p:nvPr/>
        </p:nvSpPr>
        <p:spPr>
          <a:xfrm>
            <a:off x="10167146" y="246876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분석 실습</a:t>
            </a:r>
            <a:r>
              <a:rPr lang="en-US" altLang="ko-KR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_</a:t>
            </a:r>
            <a:r>
              <a:rPr lang="ko-KR" altLang="en-US" sz="1200" dirty="0">
                <a:solidFill>
                  <a:srgbClr val="195365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자유주제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7D9C09-5797-44B2-9C73-9325FF0B05F0}"/>
              </a:ext>
            </a:extLst>
          </p:cNvPr>
          <p:cNvSpPr txBox="1"/>
          <p:nvPr/>
        </p:nvSpPr>
        <p:spPr>
          <a:xfrm>
            <a:off x="8847875" y="4950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Medium" panose="02000603000000020004" pitchFamily="50" charset="-127"/>
              </a:rPr>
              <a:t>서울시 어린이 환경 지수 순위</a:t>
            </a:r>
          </a:p>
        </p:txBody>
      </p:sp>
    </p:spTree>
    <p:extLst>
      <p:ext uri="{BB962C8B-B14F-4D97-AF65-F5344CB8AC3E}">
        <p14:creationId xmlns:p14="http://schemas.microsoft.com/office/powerpoint/2010/main" val="268849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2107</TotalTime>
  <Words>2420</Words>
  <Application>Microsoft Office PowerPoint</Application>
  <PresentationFormat>와이드스크린</PresentationFormat>
  <Paragraphs>538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Pretendard</vt:lpstr>
      <vt:lpstr>Pretendard Light</vt:lpstr>
      <vt:lpstr>Pretendard Medium</vt:lpstr>
      <vt:lpstr>Pretendard SemiBold</vt:lpstr>
      <vt:lpstr>맑은 고딕</vt:lpstr>
      <vt:lpstr>에스코어 드림 5 Medium</vt:lpstr>
      <vt:lpstr>에스코어 드림 8 Heavy</vt:lpstr>
      <vt:lpstr>Arial</vt:lpstr>
      <vt:lpstr>Bahnschrift SemiBold</vt:lpstr>
      <vt:lpstr>Office 테마</vt:lpstr>
      <vt:lpstr>서울시 어린이 환경 지수 순위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어린이 대상 지역 환경 위험도 점수</dc:title>
  <dc:creator>admin</dc:creator>
  <cp:lastModifiedBy>Jihun Park</cp:lastModifiedBy>
  <cp:revision>139</cp:revision>
  <dcterms:created xsi:type="dcterms:W3CDTF">2022-11-03T02:42:27Z</dcterms:created>
  <dcterms:modified xsi:type="dcterms:W3CDTF">2023-03-24T08:08:29Z</dcterms:modified>
</cp:coreProperties>
</file>